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6" r:id="rId1"/>
  </p:sldMasterIdLst>
  <p:sldIdLst>
    <p:sldId id="371" r:id="rId2"/>
    <p:sldId id="373" r:id="rId3"/>
    <p:sldId id="372" r:id="rId4"/>
    <p:sldId id="302" r:id="rId5"/>
    <p:sldId id="322" r:id="rId6"/>
    <p:sldId id="294" r:id="rId7"/>
    <p:sldId id="374" r:id="rId8"/>
    <p:sldId id="375" r:id="rId9"/>
    <p:sldId id="376" r:id="rId10"/>
    <p:sldId id="377" r:id="rId11"/>
    <p:sldId id="378" r:id="rId12"/>
    <p:sldId id="370" r:id="rId13"/>
    <p:sldId id="304" r:id="rId14"/>
    <p:sldId id="324" r:id="rId15"/>
    <p:sldId id="261" r:id="rId16"/>
    <p:sldId id="325" r:id="rId17"/>
    <p:sldId id="343" r:id="rId18"/>
    <p:sldId id="342" r:id="rId19"/>
    <p:sldId id="341" r:id="rId20"/>
    <p:sldId id="340" r:id="rId21"/>
    <p:sldId id="339" r:id="rId22"/>
    <p:sldId id="28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C2E"/>
    <a:srgbClr val="B20A16"/>
    <a:srgbClr val="FF3399"/>
    <a:srgbClr val="CC3399"/>
    <a:srgbClr val="C19FFF"/>
    <a:srgbClr val="CAB4EA"/>
    <a:srgbClr val="D3B5E9"/>
    <a:srgbClr val="D68B1C"/>
    <a:srgbClr val="FFE0A3"/>
    <a:srgbClr val="D000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a:t>Asıl alt başlık stilini düzenlemek için tıklatın</a:t>
            </a:r>
            <a:endParaRPr kumimoji="0" lang="en-US"/>
          </a:p>
        </p:txBody>
      </p:sp>
      <p:sp>
        <p:nvSpPr>
          <p:cNvPr id="7" name="6 Veri Yer Tutucusu"/>
          <p:cNvSpPr>
            <a:spLocks noGrp="1"/>
          </p:cNvSpPr>
          <p:nvPr>
            <p:ph type="dt" sz="half" idx="10"/>
          </p:nvPr>
        </p:nvSpPr>
        <p:spPr/>
        <p:txBody>
          <a:bodyPr/>
          <a:lstStyle/>
          <a:p>
            <a:fld id="{53074F12-AA26-4AC8-9962-C36BB8F32554}" type="datetimeFigureOut">
              <a:rPr lang="en-US" smtClean="0"/>
              <a:pPr/>
              <a:t>1/25/2018</a:t>
            </a:fld>
            <a:endParaRPr lang="en-US"/>
          </a:p>
        </p:txBody>
      </p:sp>
      <p:sp>
        <p:nvSpPr>
          <p:cNvPr id="20" name="19 Altbilgi Yer Tutucusu"/>
          <p:cNvSpPr>
            <a:spLocks noGrp="1"/>
          </p:cNvSpPr>
          <p:nvPr>
            <p:ph type="ftr" sz="quarter" idx="11"/>
          </p:nvPr>
        </p:nvSpPr>
        <p:spPr/>
        <p:txBody>
          <a:bodyPr/>
          <a:lstStyle/>
          <a:p>
            <a:endParaRPr lang="en-US"/>
          </a:p>
        </p:txBody>
      </p:sp>
      <p:sp>
        <p:nvSpPr>
          <p:cNvPr id="10" name="9 Slayt Numarası Yer Tutucusu"/>
          <p:cNvSpPr>
            <a:spLocks noGrp="1"/>
          </p:cNvSpPr>
          <p:nvPr>
            <p:ph type="sldNum" sz="quarter" idx="12"/>
          </p:nvPr>
        </p:nvSpPr>
        <p:spPr/>
        <p:txBody>
          <a:bodyPr/>
          <a:lstStyle/>
          <a:p>
            <a:fld id="{B82CCC60-E8CD-4174-8B1A-7DF615B22EEF}" type="slidenum">
              <a:rPr lang="en-US" smtClean="0"/>
              <a:pPr/>
              <a:t>‹#›</a:t>
            </a:fld>
            <a:endParaRPr lang="en-US"/>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53074F12-AA26-4AC8-9962-C36BB8F32554}" type="datetimeFigureOut">
              <a:rPr lang="en-US" smtClean="0"/>
              <a:pPr/>
              <a:t>1/25/2018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53074F12-AA26-4AC8-9962-C36BB8F32554}" type="datetimeFigureOut">
              <a:rPr lang="en-US" smtClean="0"/>
              <a:pPr/>
              <a:t>1/25/2018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53074F12-AA26-4AC8-9962-C36BB8F32554}" type="datetimeFigureOut">
              <a:rPr lang="en-US" smtClean="0"/>
              <a:pPr/>
              <a:t>1/25/2018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53074F12-AA26-4AC8-9962-C36BB8F32554}" type="datetimeFigureOut">
              <a:rPr lang="en-US" smtClean="0"/>
              <a:pPr/>
              <a:t>1/25/2018</a:t>
            </a:fld>
            <a:endParaRPr lang="en-US"/>
          </a:p>
        </p:txBody>
      </p:sp>
      <p:sp>
        <p:nvSpPr>
          <p:cNvPr id="5" name="4 Altbilgi Yer Tutucusu"/>
          <p:cNvSpPr>
            <a:spLocks noGrp="1"/>
          </p:cNvSpPr>
          <p:nvPr>
            <p:ph type="ftr" sz="quarter" idx="11"/>
          </p:nvPr>
        </p:nvSpPr>
        <p:spPr/>
        <p:txBody>
          <a:bodyPr/>
          <a:lstStyle/>
          <a:p>
            <a:endParaRPr lang="en-US"/>
          </a:p>
        </p:txBody>
      </p:sp>
      <p:sp>
        <p:nvSpPr>
          <p:cNvPr id="6" name="5 Slayt Numarası Yer Tutucusu"/>
          <p:cNvSpPr>
            <a:spLocks noGrp="1"/>
          </p:cNvSpPr>
          <p:nvPr>
            <p:ph type="sldNum" sz="quarter" idx="12"/>
          </p:nvPr>
        </p:nvSpPr>
        <p:spPr/>
        <p:txBody>
          <a:bodyPr/>
          <a:lstStyle/>
          <a:p>
            <a:fld id="{B82CCC60-E8CD-4174-8B1A-7DF615B22EEF}" type="slidenum">
              <a:rPr lang="en-US" smtClean="0"/>
              <a:pPr/>
              <a:t>‹#›</a:t>
            </a:fld>
            <a:endParaRPr lang="en-US"/>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53074F12-AA26-4AC8-9962-C36BB8F32554}" type="datetimeFigureOut">
              <a:rPr lang="en-US" smtClean="0"/>
              <a:pPr/>
              <a:t>1/25/2018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53074F12-AA26-4AC8-9962-C36BB8F32554}" type="datetimeFigureOut">
              <a:rPr lang="en-US" smtClean="0"/>
              <a:pPr/>
              <a:t>1/25/2018</a:t>
            </a:fld>
            <a:endParaRPr lang="en-US"/>
          </a:p>
        </p:txBody>
      </p:sp>
      <p:sp>
        <p:nvSpPr>
          <p:cNvPr id="8" name="7 Altbilgi Yer Tutucusu"/>
          <p:cNvSpPr>
            <a:spLocks noGrp="1"/>
          </p:cNvSpPr>
          <p:nvPr>
            <p:ph type="ftr" sz="quarter" idx="11"/>
          </p:nvPr>
        </p:nvSpPr>
        <p:spPr/>
        <p:txBody>
          <a:bodyPr/>
          <a:lstStyle/>
          <a:p>
            <a:endParaRPr lang="en-US"/>
          </a:p>
        </p:txBody>
      </p:sp>
      <p:sp>
        <p:nvSpPr>
          <p:cNvPr id="9" name="8 Slayt Numarası Yer Tutucusu"/>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53074F12-AA26-4AC8-9962-C36BB8F32554}" type="datetimeFigureOut">
              <a:rPr lang="en-US" smtClean="0"/>
              <a:pPr/>
              <a:t>1/25/2018</a:t>
            </a:fld>
            <a:endParaRPr lang="en-US"/>
          </a:p>
        </p:txBody>
      </p:sp>
      <p:sp>
        <p:nvSpPr>
          <p:cNvPr id="4" name="3 Altbilgi Yer Tutucusu"/>
          <p:cNvSpPr>
            <a:spLocks noGrp="1"/>
          </p:cNvSpPr>
          <p:nvPr>
            <p:ph type="ftr" sz="quarter" idx="11"/>
          </p:nvPr>
        </p:nvSpPr>
        <p:spPr/>
        <p:txBody>
          <a:bodyPr/>
          <a:lstStyle/>
          <a:p>
            <a:endParaRPr lang="en-US"/>
          </a:p>
        </p:txBody>
      </p:sp>
      <p:sp>
        <p:nvSpPr>
          <p:cNvPr id="5" name="4 Slayt Numarası Yer Tutucusu"/>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53074F12-AA26-4AC8-9962-C36BB8F32554}" type="datetimeFigureOut">
              <a:rPr lang="en-US" smtClean="0"/>
              <a:pPr/>
              <a:t>1/25/2018</a:t>
            </a:fld>
            <a:endParaRPr lang="en-US"/>
          </a:p>
        </p:txBody>
      </p:sp>
      <p:sp>
        <p:nvSpPr>
          <p:cNvPr id="3" name="2 Altbilgi Yer Tutucusu"/>
          <p:cNvSpPr>
            <a:spLocks noGrp="1"/>
          </p:cNvSpPr>
          <p:nvPr>
            <p:ph type="ftr" sz="quarter" idx="11"/>
          </p:nvPr>
        </p:nvSpPr>
        <p:spPr/>
        <p:txBody>
          <a:bodyPr/>
          <a:lstStyle/>
          <a:p>
            <a:endParaRPr lang="en-US"/>
          </a:p>
        </p:txBody>
      </p:sp>
      <p:sp>
        <p:nvSpPr>
          <p:cNvPr id="4" name="3 Slayt Numarası Yer Tutucusu"/>
          <p:cNvSpPr>
            <a:spLocks noGrp="1"/>
          </p:cNvSpPr>
          <p:nvPr>
            <p:ph type="sldNum" sz="quarter" idx="12"/>
          </p:nvPr>
        </p:nvSpPr>
        <p:spPr/>
        <p:txBody>
          <a:bodyPr/>
          <a:lstStyle/>
          <a:p>
            <a:fld id="{B82CCC60-E8CD-4174-8B1A-7DF615B22EEF}" type="slidenum">
              <a:rPr lang="en-US" smtClean="0"/>
              <a:pPr/>
              <a:t>‹#›</a:t>
            </a:fld>
            <a:endParaRPr lang="en-US"/>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53074F12-AA26-4AC8-9962-C36BB8F32554}" type="datetimeFigureOut">
              <a:rPr lang="en-US" smtClean="0"/>
              <a:pPr/>
              <a:t>1/25/2018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a:t>Asıl başlık stili için tıklatın</a:t>
            </a:r>
            <a:endParaRPr kumimoji="0" lang="en-US"/>
          </a:p>
        </p:txBody>
      </p:sp>
      <p:sp>
        <p:nvSpPr>
          <p:cNvPr id="5" name="4 Veri Yer Tutucusu"/>
          <p:cNvSpPr>
            <a:spLocks noGrp="1"/>
          </p:cNvSpPr>
          <p:nvPr>
            <p:ph type="dt" sz="half" idx="10"/>
          </p:nvPr>
        </p:nvSpPr>
        <p:spPr/>
        <p:txBody>
          <a:bodyPr/>
          <a:lstStyle/>
          <a:p>
            <a:fld id="{53074F12-AA26-4AC8-9962-C36BB8F32554}" type="datetimeFigureOut">
              <a:rPr lang="en-US" smtClean="0"/>
              <a:pPr/>
              <a:t>1/25/2018</a:t>
            </a:fld>
            <a:endParaRPr lang="en-US"/>
          </a:p>
        </p:txBody>
      </p:sp>
      <p:sp>
        <p:nvSpPr>
          <p:cNvPr id="6" name="5 Altbilgi Yer Tutucusu"/>
          <p:cNvSpPr>
            <a:spLocks noGrp="1"/>
          </p:cNvSpPr>
          <p:nvPr>
            <p:ph type="ftr" sz="quarter" idx="11"/>
          </p:nvPr>
        </p:nvSpPr>
        <p:spPr/>
        <p:txBody>
          <a:bodyPr/>
          <a:lstStyle/>
          <a:p>
            <a:endParaRPr lang="en-US"/>
          </a:p>
        </p:txBody>
      </p:sp>
      <p:sp>
        <p:nvSpPr>
          <p:cNvPr id="7" name="6 Slayt Numarası Yer Tutucusu"/>
          <p:cNvSpPr>
            <a:spLocks noGrp="1"/>
          </p:cNvSpPr>
          <p:nvPr>
            <p:ph type="sldNum" sz="quarter" idx="12"/>
          </p:nvPr>
        </p:nvSpPr>
        <p:spPr/>
        <p:txBody>
          <a:bodyPr/>
          <a:lstStyle/>
          <a:p>
            <a:fld id="{B82CCC60-E8CD-4174-8B1A-7DF615B22EEF}" type="slidenum">
              <a:rPr lang="en-US" smtClean="0"/>
              <a:pPr/>
              <a:t>‹#›</a:t>
            </a:fld>
            <a:endParaRPr lang="en-US"/>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3074F12-AA26-4AC8-9962-C36BB8F32554}" type="datetimeFigureOut">
              <a:rPr lang="en-US" smtClean="0"/>
              <a:pPr/>
              <a:t>1/25/2018</a:t>
            </a:fld>
            <a:endParaRPr lang="en-US"/>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82CCC60-E8CD-4174-8B1A-7DF615B22EEF}" type="slidenum">
              <a:rPr lang="en-US" smtClean="0"/>
              <a:pPr/>
              <a:t>‹#›</a:t>
            </a:fld>
            <a:endParaRPr lang="en-US"/>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357166"/>
            <a:ext cx="7915276" cy="5929354"/>
          </a:xfrm>
        </p:spPr>
        <p:txBody>
          <a:bodyPr anchor="t">
            <a:normAutofit/>
          </a:bodyPr>
          <a:lstStyle/>
          <a:p>
            <a:pPr algn="ctr"/>
            <a:r>
              <a:rPr lang="tr-TR" b="1" dirty="0">
                <a:solidFill>
                  <a:srgbClr val="FF0000"/>
                </a:solidFill>
                <a:latin typeface="Comic Sans MS" pitchFamily="66" charset="0"/>
              </a:rPr>
              <a:t>LİSEYE BAŞLIYORUM</a:t>
            </a:r>
            <a:br>
              <a:rPr lang="tr-TR" b="1" dirty="0">
                <a:solidFill>
                  <a:schemeClr val="accent4">
                    <a:lumMod val="75000"/>
                  </a:schemeClr>
                </a:solidFill>
                <a:latin typeface="Comic Sans MS" pitchFamily="66" charset="0"/>
              </a:rPr>
            </a:br>
            <a:r>
              <a:rPr lang="tr-TR" sz="5400" b="1" dirty="0">
                <a:solidFill>
                  <a:srgbClr val="7030A0"/>
                </a:solidFill>
                <a:latin typeface="Comic Sans MS" pitchFamily="66" charset="0"/>
              </a:rPr>
              <a:t>HANGİ OKUL?</a:t>
            </a:r>
            <a:br>
              <a:rPr lang="tr-TR" b="1" dirty="0">
                <a:solidFill>
                  <a:schemeClr val="accent4">
                    <a:lumMod val="75000"/>
                  </a:schemeClr>
                </a:solidFill>
                <a:latin typeface="Comic Sans MS" pitchFamily="66" charset="0"/>
              </a:rPr>
            </a:br>
            <a:br>
              <a:rPr lang="tr-TR" b="1" dirty="0">
                <a:solidFill>
                  <a:schemeClr val="accent4">
                    <a:lumMod val="75000"/>
                  </a:schemeClr>
                </a:solidFill>
                <a:latin typeface="Comic Sans MS" pitchFamily="66" charset="0"/>
              </a:rPr>
            </a:br>
            <a:br>
              <a:rPr lang="tr-TR" b="1" dirty="0">
                <a:solidFill>
                  <a:schemeClr val="accent4">
                    <a:lumMod val="75000"/>
                  </a:schemeClr>
                </a:solidFill>
                <a:latin typeface="Comic Sans MS" pitchFamily="66" charset="0"/>
              </a:rPr>
            </a:br>
            <a:br>
              <a:rPr lang="tr-TR" b="1" dirty="0">
                <a:solidFill>
                  <a:schemeClr val="accent4">
                    <a:lumMod val="75000"/>
                  </a:schemeClr>
                </a:solidFill>
                <a:latin typeface="Comic Sans MS" pitchFamily="66" charset="0"/>
              </a:rPr>
            </a:br>
            <a:endParaRPr lang="en-US" b="1" dirty="0">
              <a:solidFill>
                <a:schemeClr val="accent4">
                  <a:lumMod val="75000"/>
                </a:schemeClr>
              </a:solidFill>
              <a:latin typeface="Comic Sans MS" pitchFamily="66" charset="0"/>
            </a:endParaRPr>
          </a:p>
        </p:txBody>
      </p:sp>
      <p:pic>
        <p:nvPicPr>
          <p:cNvPr id="4" name="3 Resim" descr="images.jpg"/>
          <p:cNvPicPr>
            <a:picLocks noChangeAspect="1"/>
          </p:cNvPicPr>
          <p:nvPr/>
        </p:nvPicPr>
        <p:blipFill>
          <a:blip r:embed="rId2"/>
          <a:stretch>
            <a:fillRect/>
          </a:stretch>
        </p:blipFill>
        <p:spPr>
          <a:xfrm>
            <a:off x="571472" y="2143116"/>
            <a:ext cx="8215370" cy="4071966"/>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ctrTitle"/>
          </p:nvPr>
        </p:nvSpPr>
        <p:spPr>
          <a:xfrm>
            <a:off x="395536" y="476672"/>
            <a:ext cx="8126164" cy="5976664"/>
          </a:xfrm>
        </p:spPr>
        <p:txBody>
          <a:bodyPr anchor="t"/>
          <a:lstStyle/>
          <a:p>
            <a:pPr lvl="0" algn="r"/>
            <a:r>
              <a:rPr lang="tr-TR" altLang="tr-TR" sz="2400" b="1" dirty="0">
                <a:solidFill>
                  <a:srgbClr val="FF0000"/>
                </a:solidFill>
                <a:latin typeface="Comic Sans MS" panose="030F0702030302020204" pitchFamily="66" charset="0"/>
              </a:rPr>
              <a:t>İNŞAAT TEKNOLOJİSİ ÇALIŞMA ALANLARI</a:t>
            </a:r>
            <a:br>
              <a:rPr lang="tr-TR" altLang="tr-TR" sz="2400" b="1" dirty="0">
                <a:solidFill>
                  <a:srgbClr val="7030A0"/>
                </a:solidFill>
                <a:latin typeface="Comic Sans MS" panose="030F0702030302020204" pitchFamily="66" charset="0"/>
              </a:rPr>
            </a:br>
            <a:r>
              <a:rPr lang="tr-TR" altLang="tr-TR" sz="2400" b="1" dirty="0">
                <a:solidFill>
                  <a:srgbClr val="7030A0"/>
                </a:solidFill>
                <a:latin typeface="Comic Sans MS" panose="030F0702030302020204" pitchFamily="66" charset="0"/>
              </a:rPr>
              <a:t>İnşaat teknolojisi alanından </a:t>
            </a:r>
            <a:br>
              <a:rPr lang="tr-TR" altLang="tr-TR" sz="2400" b="1" dirty="0">
                <a:solidFill>
                  <a:srgbClr val="7030A0"/>
                </a:solidFill>
                <a:latin typeface="Comic Sans MS" panose="030F0702030302020204" pitchFamily="66" charset="0"/>
              </a:rPr>
            </a:br>
            <a:r>
              <a:rPr lang="tr-TR" altLang="tr-TR" sz="2400" b="1" dirty="0">
                <a:solidFill>
                  <a:srgbClr val="7030A0"/>
                </a:solidFill>
                <a:latin typeface="Comic Sans MS" panose="030F0702030302020204" pitchFamily="66" charset="0"/>
              </a:rPr>
              <a:t>mezun olan öğrenciler, </a:t>
            </a:r>
            <a:br>
              <a:rPr lang="tr-TR" altLang="tr-TR" sz="2400" b="1" dirty="0">
                <a:solidFill>
                  <a:srgbClr val="7030A0"/>
                </a:solidFill>
                <a:latin typeface="Comic Sans MS" panose="030F0702030302020204" pitchFamily="66" charset="0"/>
              </a:rPr>
            </a:br>
            <a:r>
              <a:rPr lang="tr-TR" altLang="tr-TR" sz="2400" b="1" dirty="0">
                <a:solidFill>
                  <a:srgbClr val="7030A0"/>
                </a:solidFill>
                <a:latin typeface="Comic Sans MS" panose="030F0702030302020204" pitchFamily="66" charset="0"/>
              </a:rPr>
              <a:t>seçtikleri dal/meslekte </a:t>
            </a:r>
            <a:br>
              <a:rPr lang="tr-TR" altLang="tr-TR" sz="2400" b="1" dirty="0">
                <a:solidFill>
                  <a:srgbClr val="7030A0"/>
                </a:solidFill>
                <a:latin typeface="Comic Sans MS" panose="030F0702030302020204" pitchFamily="66" charset="0"/>
              </a:rPr>
            </a:br>
            <a:r>
              <a:rPr lang="tr-TR" altLang="tr-TR" sz="2400" b="1" dirty="0">
                <a:solidFill>
                  <a:srgbClr val="7030A0"/>
                </a:solidFill>
                <a:latin typeface="Comic Sans MS" panose="030F0702030302020204" pitchFamily="66" charset="0"/>
              </a:rPr>
              <a:t>kazandıkları yeterlikler </a:t>
            </a:r>
            <a:br>
              <a:rPr lang="tr-TR" altLang="tr-TR" sz="2400" b="1" dirty="0">
                <a:solidFill>
                  <a:srgbClr val="7030A0"/>
                </a:solidFill>
                <a:latin typeface="Comic Sans MS" panose="030F0702030302020204" pitchFamily="66" charset="0"/>
              </a:rPr>
            </a:br>
            <a:r>
              <a:rPr lang="tr-TR" altLang="tr-TR" sz="2400" b="1" dirty="0">
                <a:solidFill>
                  <a:srgbClr val="7030A0"/>
                </a:solidFill>
                <a:latin typeface="Comic Sans MS" panose="030F0702030302020204" pitchFamily="66" charset="0"/>
              </a:rPr>
              <a:t>doğrultusunda; Devlet </a:t>
            </a:r>
            <a:br>
              <a:rPr lang="tr-TR" altLang="tr-TR" sz="2400" b="1" dirty="0">
                <a:solidFill>
                  <a:srgbClr val="7030A0"/>
                </a:solidFill>
                <a:latin typeface="Comic Sans MS" panose="030F0702030302020204" pitchFamily="66" charset="0"/>
              </a:rPr>
            </a:br>
            <a:r>
              <a:rPr lang="tr-TR" altLang="tr-TR" sz="2400" b="1" dirty="0">
                <a:solidFill>
                  <a:srgbClr val="7030A0"/>
                </a:solidFill>
                <a:latin typeface="Comic Sans MS" panose="030F0702030302020204" pitchFamily="66" charset="0"/>
              </a:rPr>
              <a:t>Su İşleri, Türkiye </a:t>
            </a:r>
            <a:br>
              <a:rPr lang="tr-TR" altLang="tr-TR" sz="2400" b="1" dirty="0">
                <a:solidFill>
                  <a:srgbClr val="7030A0"/>
                </a:solidFill>
                <a:latin typeface="Comic Sans MS" panose="030F0702030302020204" pitchFamily="66" charset="0"/>
              </a:rPr>
            </a:br>
            <a:r>
              <a:rPr lang="tr-TR" altLang="tr-TR" sz="2400" b="1" dirty="0">
                <a:solidFill>
                  <a:srgbClr val="7030A0"/>
                </a:solidFill>
                <a:latin typeface="Comic Sans MS" panose="030F0702030302020204" pitchFamily="66" charset="0"/>
              </a:rPr>
              <a:t>Cumhuriyeti Kara Yolları,</a:t>
            </a:r>
            <a:br>
              <a:rPr lang="tr-TR" altLang="tr-TR" sz="2400" b="1" dirty="0">
                <a:solidFill>
                  <a:srgbClr val="7030A0"/>
                </a:solidFill>
                <a:latin typeface="Comic Sans MS" panose="030F0702030302020204" pitchFamily="66" charset="0"/>
              </a:rPr>
            </a:br>
            <a:r>
              <a:rPr lang="tr-TR" altLang="tr-TR" sz="2400" b="1" dirty="0">
                <a:solidFill>
                  <a:srgbClr val="7030A0"/>
                </a:solidFill>
                <a:latin typeface="Comic Sans MS" panose="030F0702030302020204" pitchFamily="66" charset="0"/>
              </a:rPr>
              <a:t> belediyeler, İller Bankası, </a:t>
            </a:r>
            <a:br>
              <a:rPr lang="tr-TR" altLang="tr-TR" sz="2400" b="1" dirty="0">
                <a:solidFill>
                  <a:srgbClr val="7030A0"/>
                </a:solidFill>
                <a:latin typeface="Comic Sans MS" panose="030F0702030302020204" pitchFamily="66" charset="0"/>
              </a:rPr>
            </a:br>
            <a:r>
              <a:rPr lang="tr-TR" altLang="tr-TR" sz="2400" b="1" dirty="0">
                <a:solidFill>
                  <a:srgbClr val="7030A0"/>
                </a:solidFill>
                <a:latin typeface="Comic Sans MS" panose="030F0702030302020204" pitchFamily="66" charset="0"/>
              </a:rPr>
              <a:t>bayındırlık hizmetleri, hava yolları, petrol araştırma firmaları, inşaat mühendisliği büroları, PVC imalat ve montaj sektörü, cephe sistemleri sektörü, yalıtım sektörü, çatı sistemleri sektörü, kalıp sistemleri sektörü, </a:t>
            </a:r>
            <a:r>
              <a:rPr lang="tr-TR" altLang="tr-TR" sz="2400" b="1" dirty="0" err="1">
                <a:solidFill>
                  <a:srgbClr val="7030A0"/>
                </a:solidFill>
                <a:latin typeface="Comic Sans MS" panose="030F0702030302020204" pitchFamily="66" charset="0"/>
              </a:rPr>
              <a:t>öngerilmeli</a:t>
            </a:r>
            <a:r>
              <a:rPr lang="tr-TR" altLang="tr-TR" sz="2400" b="1" dirty="0">
                <a:solidFill>
                  <a:srgbClr val="7030A0"/>
                </a:solidFill>
                <a:latin typeface="Comic Sans MS" panose="030F0702030302020204" pitchFamily="66" charset="0"/>
              </a:rPr>
              <a:t> beton ve betonarme sektörü, </a:t>
            </a:r>
          </a:p>
        </p:txBody>
      </p:sp>
      <p:pic>
        <p:nvPicPr>
          <p:cNvPr id="3" name="Resim 2">
            <a:extLst>
              <a:ext uri="{FF2B5EF4-FFF2-40B4-BE49-F238E27FC236}">
                <a16:creationId xmlns:a16="http://schemas.microsoft.com/office/drawing/2014/main" id="{8402634A-52A2-40B5-8D5B-3D9C8B7A16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300" y="1196752"/>
            <a:ext cx="3534668" cy="2520280"/>
          </a:xfrm>
          <a:prstGeom prst="rect">
            <a:avLst/>
          </a:prstGeom>
          <a:ln>
            <a:noFill/>
          </a:ln>
          <a:effectLst>
            <a:softEdge rad="112500"/>
          </a:effectLst>
        </p:spPr>
      </p:pic>
    </p:spTree>
    <p:extLst>
      <p:ext uri="{BB962C8B-B14F-4D97-AF65-F5344CB8AC3E}">
        <p14:creationId xmlns:p14="http://schemas.microsoft.com/office/powerpoint/2010/main" val="15530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ctrTitle"/>
          </p:nvPr>
        </p:nvSpPr>
        <p:spPr>
          <a:xfrm>
            <a:off x="749300" y="476672"/>
            <a:ext cx="7772400" cy="6120680"/>
          </a:xfrm>
        </p:spPr>
        <p:txBody>
          <a:bodyPr anchor="t">
            <a:normAutofit/>
          </a:bodyPr>
          <a:lstStyle/>
          <a:p>
            <a:pPr lvl="0" algn="l"/>
            <a:r>
              <a:rPr lang="tr-TR" altLang="tr-TR" sz="2400" b="1" dirty="0">
                <a:solidFill>
                  <a:srgbClr val="FF0000"/>
                </a:solidFill>
                <a:latin typeface="Comic Sans MS" panose="030F0702030302020204" pitchFamily="66" charset="0"/>
              </a:rPr>
              <a:t>İNŞAAT TEKNOLOJİSİ</a:t>
            </a:r>
            <a:br>
              <a:rPr lang="tr-TR" altLang="tr-TR" sz="2400" b="1" dirty="0">
                <a:solidFill>
                  <a:srgbClr val="FF0000"/>
                </a:solidFill>
                <a:latin typeface="Comic Sans MS" panose="030F0702030302020204" pitchFamily="66" charset="0"/>
              </a:rPr>
            </a:br>
            <a:r>
              <a:rPr lang="tr-TR" altLang="tr-TR" sz="2400" b="1" dirty="0">
                <a:solidFill>
                  <a:srgbClr val="FF0000"/>
                </a:solidFill>
                <a:latin typeface="Comic Sans MS" panose="030F0702030302020204" pitchFamily="66" charset="0"/>
              </a:rPr>
              <a:t>ÇALIŞMA ALANLARI</a:t>
            </a:r>
            <a:br>
              <a:rPr lang="tr-TR" altLang="tr-TR" sz="2400" b="1" dirty="0">
                <a:solidFill>
                  <a:srgbClr val="7030A0"/>
                </a:solidFill>
                <a:latin typeface="Comic Sans MS" panose="030F0702030302020204" pitchFamily="66" charset="0"/>
              </a:rPr>
            </a:br>
            <a:r>
              <a:rPr lang="tr-TR" altLang="tr-TR" sz="2400" b="1" dirty="0">
                <a:solidFill>
                  <a:srgbClr val="7030A0"/>
                </a:solidFill>
                <a:latin typeface="Comic Sans MS" panose="030F0702030302020204" pitchFamily="66" charset="0"/>
              </a:rPr>
              <a:t>Ahşap ev sektörü, restorasyon </a:t>
            </a:r>
            <a:br>
              <a:rPr lang="tr-TR" altLang="tr-TR" sz="2400" b="1" dirty="0">
                <a:solidFill>
                  <a:srgbClr val="7030A0"/>
                </a:solidFill>
                <a:latin typeface="Comic Sans MS" panose="030F0702030302020204" pitchFamily="66" charset="0"/>
              </a:rPr>
            </a:br>
            <a:r>
              <a:rPr lang="tr-TR" altLang="tr-TR" sz="2400" b="1" dirty="0">
                <a:solidFill>
                  <a:srgbClr val="7030A0"/>
                </a:solidFill>
                <a:latin typeface="Comic Sans MS" panose="030F0702030302020204" pitchFamily="66" charset="0"/>
              </a:rPr>
              <a:t>firmaları, Dolmabahçe Sarayı </a:t>
            </a:r>
            <a:br>
              <a:rPr lang="tr-TR" altLang="tr-TR" sz="2400" b="1" dirty="0">
                <a:solidFill>
                  <a:srgbClr val="7030A0"/>
                </a:solidFill>
                <a:latin typeface="Comic Sans MS" panose="030F0702030302020204" pitchFamily="66" charset="0"/>
              </a:rPr>
            </a:br>
            <a:r>
              <a:rPr lang="tr-TR" altLang="tr-TR" sz="2400" b="1" dirty="0">
                <a:solidFill>
                  <a:srgbClr val="7030A0"/>
                </a:solidFill>
                <a:latin typeface="Comic Sans MS" panose="030F0702030302020204" pitchFamily="66" charset="0"/>
              </a:rPr>
              <a:t>teknik hizmetler, çimento </a:t>
            </a:r>
            <a:br>
              <a:rPr lang="tr-TR" altLang="tr-TR" sz="2400" b="1" dirty="0">
                <a:solidFill>
                  <a:srgbClr val="7030A0"/>
                </a:solidFill>
                <a:latin typeface="Comic Sans MS" panose="030F0702030302020204" pitchFamily="66" charset="0"/>
              </a:rPr>
            </a:br>
            <a:r>
              <a:rPr lang="tr-TR" altLang="tr-TR" sz="2400" b="1" dirty="0">
                <a:solidFill>
                  <a:srgbClr val="7030A0"/>
                </a:solidFill>
                <a:latin typeface="Comic Sans MS" panose="030F0702030302020204" pitchFamily="66" charset="0"/>
              </a:rPr>
              <a:t>fabrikaları, yapı dekorasyon </a:t>
            </a:r>
            <a:br>
              <a:rPr lang="tr-TR" altLang="tr-TR" sz="2400" b="1" dirty="0">
                <a:solidFill>
                  <a:srgbClr val="7030A0"/>
                </a:solidFill>
                <a:latin typeface="Comic Sans MS" panose="030F0702030302020204" pitchFamily="66" charset="0"/>
              </a:rPr>
            </a:br>
            <a:r>
              <a:rPr lang="tr-TR" altLang="tr-TR" sz="2400" b="1" dirty="0">
                <a:solidFill>
                  <a:srgbClr val="7030A0"/>
                </a:solidFill>
                <a:latin typeface="Comic Sans MS" panose="030F0702030302020204" pitchFamily="66" charset="0"/>
              </a:rPr>
              <a:t>sektörü, seramik, granit ve mermer sektörü, kil ve killi ürünler sektörü, maket sektörü, inşaat demiri sektörü, zemin teknolojileri sektörü, çelik yapı sektörü, millî saraylar, Topkapı Sarayı, prefabrik yapı sektörü, ahşap doğrama atölyeleri, beton santralleri, inşaat laboratuvarları, yapımcı inşaat firmaları, yapı denetim firmaları, mimarlık büroları vb. yerlerde çalışabilirler.</a:t>
            </a:r>
            <a:br>
              <a:rPr lang="tr-TR" altLang="tr-TR" sz="2400" b="1" dirty="0">
                <a:solidFill>
                  <a:srgbClr val="7030A0"/>
                </a:solidFill>
                <a:latin typeface="Comic Sans MS" panose="030F0702030302020204" pitchFamily="66" charset="0"/>
              </a:rPr>
            </a:br>
            <a:r>
              <a:rPr lang="tr-TR" altLang="tr-TR" sz="2400" b="1" dirty="0">
                <a:solidFill>
                  <a:schemeClr val="bg2">
                    <a:lumMod val="25000"/>
                  </a:schemeClr>
                </a:solidFill>
                <a:latin typeface="Comic Sans MS" panose="030F0702030302020204" pitchFamily="66" charset="0"/>
              </a:rPr>
              <a:t>*Üniversite eğitimlerine devam edebilirler.</a:t>
            </a:r>
            <a:br>
              <a:rPr lang="tr-TR" altLang="tr-TR" sz="2400" b="1" dirty="0">
                <a:solidFill>
                  <a:schemeClr val="bg2">
                    <a:lumMod val="25000"/>
                  </a:schemeClr>
                </a:solidFill>
                <a:latin typeface="Comic Sans MS" panose="030F0702030302020204" pitchFamily="66" charset="0"/>
              </a:rPr>
            </a:br>
            <a:r>
              <a:rPr lang="tr-TR" altLang="tr-TR" sz="2400" b="1" dirty="0">
                <a:solidFill>
                  <a:schemeClr val="bg2">
                    <a:lumMod val="25000"/>
                  </a:schemeClr>
                </a:solidFill>
                <a:latin typeface="Comic Sans MS" panose="030F0702030302020204" pitchFamily="66" charset="0"/>
              </a:rPr>
              <a:t>*Kendi işyerlerini açabilirler.</a:t>
            </a:r>
          </a:p>
        </p:txBody>
      </p:sp>
      <p:pic>
        <p:nvPicPr>
          <p:cNvPr id="3" name="Resim 2">
            <a:extLst>
              <a:ext uri="{FF2B5EF4-FFF2-40B4-BE49-F238E27FC236}">
                <a16:creationId xmlns:a16="http://schemas.microsoft.com/office/drawing/2014/main" id="{BF6172EA-8C5E-494A-8F67-B139DF7982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692696"/>
            <a:ext cx="3102620" cy="2160240"/>
          </a:xfrm>
          <a:prstGeom prst="rect">
            <a:avLst/>
          </a:prstGeom>
          <a:ln>
            <a:noFill/>
          </a:ln>
          <a:effectLst>
            <a:softEdge rad="112500"/>
          </a:effectLst>
        </p:spPr>
      </p:pic>
    </p:spTree>
    <p:extLst>
      <p:ext uri="{BB962C8B-B14F-4D97-AF65-F5344CB8AC3E}">
        <p14:creationId xmlns:p14="http://schemas.microsoft.com/office/powerpoint/2010/main" val="94384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00034" y="357166"/>
            <a:ext cx="8143932" cy="5929354"/>
          </a:xfrm>
        </p:spPr>
        <p:txBody>
          <a:bodyPr anchor="ctr">
            <a:normAutofit fontScale="47500" lnSpcReduction="20000"/>
          </a:bodyPr>
          <a:lstStyle/>
          <a:p>
            <a:pPr>
              <a:buNone/>
            </a:pPr>
            <a:r>
              <a:rPr lang="tr-TR" sz="4500" b="1" dirty="0">
                <a:solidFill>
                  <a:srgbClr val="FF0000"/>
                </a:solidFill>
                <a:latin typeface="Comic Sans MS" pitchFamily="66" charset="0"/>
              </a:rPr>
              <a:t>ÜNİVERSİTE İMKANLARI</a:t>
            </a:r>
          </a:p>
          <a:p>
            <a:pPr>
              <a:buNone/>
            </a:pPr>
            <a:r>
              <a:rPr lang="tr-TR" sz="4500" b="1" dirty="0">
                <a:solidFill>
                  <a:srgbClr val="7030A0"/>
                </a:solidFill>
                <a:latin typeface="Comic Sans MS" pitchFamily="66" charset="0"/>
              </a:rPr>
              <a:t>Öğrencilerimiz, </a:t>
            </a:r>
          </a:p>
          <a:p>
            <a:pPr>
              <a:buNone/>
            </a:pPr>
            <a:r>
              <a:rPr lang="tr-TR" sz="4500" b="1" dirty="0">
                <a:solidFill>
                  <a:srgbClr val="7030A0"/>
                </a:solidFill>
                <a:latin typeface="Comic Sans MS" pitchFamily="66" charset="0"/>
              </a:rPr>
              <a:t>Üniversite sınav-</a:t>
            </a:r>
          </a:p>
          <a:p>
            <a:pPr>
              <a:buNone/>
            </a:pPr>
            <a:r>
              <a:rPr lang="tr-TR" sz="4500" b="1" dirty="0" err="1">
                <a:solidFill>
                  <a:srgbClr val="7030A0"/>
                </a:solidFill>
                <a:latin typeface="Comic Sans MS" pitchFamily="66" charset="0"/>
              </a:rPr>
              <a:t>larında</a:t>
            </a:r>
            <a:r>
              <a:rPr lang="tr-TR" sz="4500" b="1" dirty="0">
                <a:solidFill>
                  <a:srgbClr val="7030A0"/>
                </a:solidFill>
                <a:latin typeface="Comic Sans MS" pitchFamily="66" charset="0"/>
              </a:rPr>
              <a:t> yeterince</a:t>
            </a:r>
          </a:p>
          <a:p>
            <a:pPr>
              <a:buNone/>
            </a:pPr>
            <a:r>
              <a:rPr lang="tr-TR" sz="4500" b="1" dirty="0">
                <a:solidFill>
                  <a:srgbClr val="7030A0"/>
                </a:solidFill>
                <a:latin typeface="Comic Sans MS" pitchFamily="66" charset="0"/>
              </a:rPr>
              <a:t>başarılı </a:t>
            </a:r>
          </a:p>
          <a:p>
            <a:pPr>
              <a:buNone/>
            </a:pPr>
            <a:r>
              <a:rPr lang="tr-TR" sz="4500" b="1" dirty="0">
                <a:solidFill>
                  <a:srgbClr val="7030A0"/>
                </a:solidFill>
                <a:latin typeface="Comic Sans MS" pitchFamily="66" charset="0"/>
              </a:rPr>
              <a:t>Olduklarında; </a:t>
            </a:r>
          </a:p>
          <a:p>
            <a:pPr>
              <a:buNone/>
            </a:pPr>
            <a:r>
              <a:rPr lang="tr-TR" sz="4500" b="1" dirty="0">
                <a:solidFill>
                  <a:srgbClr val="7030A0"/>
                </a:solidFill>
                <a:latin typeface="Comic Sans MS" pitchFamily="66" charset="0"/>
              </a:rPr>
              <a:t>Tıp Fakültesi, </a:t>
            </a:r>
          </a:p>
          <a:p>
            <a:pPr>
              <a:buNone/>
            </a:pPr>
            <a:r>
              <a:rPr lang="tr-TR" sz="4500" b="1" dirty="0">
                <a:solidFill>
                  <a:srgbClr val="7030A0"/>
                </a:solidFill>
                <a:latin typeface="Comic Sans MS" pitchFamily="66" charset="0"/>
              </a:rPr>
              <a:t>Her Türlü</a:t>
            </a:r>
          </a:p>
          <a:p>
            <a:pPr>
              <a:buNone/>
            </a:pPr>
            <a:r>
              <a:rPr lang="tr-TR" sz="4500" b="1" dirty="0">
                <a:solidFill>
                  <a:srgbClr val="7030A0"/>
                </a:solidFill>
                <a:latin typeface="Comic Sans MS" pitchFamily="66" charset="0"/>
              </a:rPr>
              <a:t>Mühendislik, </a:t>
            </a:r>
          </a:p>
          <a:p>
            <a:pPr>
              <a:buNone/>
            </a:pPr>
            <a:r>
              <a:rPr lang="tr-TR" sz="4500" b="1" dirty="0">
                <a:solidFill>
                  <a:srgbClr val="7030A0"/>
                </a:solidFill>
                <a:latin typeface="Comic Sans MS" pitchFamily="66" charset="0"/>
              </a:rPr>
              <a:t>Her Türlü   </a:t>
            </a:r>
          </a:p>
          <a:p>
            <a:pPr>
              <a:buNone/>
            </a:pPr>
            <a:r>
              <a:rPr lang="tr-TR" sz="4500" b="1" dirty="0">
                <a:solidFill>
                  <a:srgbClr val="7030A0"/>
                </a:solidFill>
                <a:latin typeface="Comic Sans MS" pitchFamily="66" charset="0"/>
              </a:rPr>
              <a:t>Öğretmenlik, </a:t>
            </a:r>
          </a:p>
          <a:p>
            <a:pPr>
              <a:buNone/>
            </a:pPr>
            <a:r>
              <a:rPr lang="tr-TR" sz="4500" b="1" dirty="0">
                <a:solidFill>
                  <a:srgbClr val="7030A0"/>
                </a:solidFill>
                <a:latin typeface="Comic Sans MS" pitchFamily="66" charset="0"/>
              </a:rPr>
              <a:t>Hukuk,</a:t>
            </a:r>
          </a:p>
          <a:p>
            <a:pPr>
              <a:buNone/>
            </a:pPr>
            <a:r>
              <a:rPr lang="tr-TR" sz="4500" b="1" dirty="0">
                <a:solidFill>
                  <a:srgbClr val="7030A0"/>
                </a:solidFill>
                <a:latin typeface="Comic Sans MS" pitchFamily="66" charset="0"/>
              </a:rPr>
              <a:t>Kamu Yönetimi, Uluslar arası İlişkiler, İşletme,</a:t>
            </a:r>
          </a:p>
          <a:p>
            <a:pPr>
              <a:buNone/>
            </a:pPr>
            <a:r>
              <a:rPr lang="tr-TR" sz="4500" b="1" dirty="0">
                <a:solidFill>
                  <a:srgbClr val="7030A0"/>
                </a:solidFill>
                <a:latin typeface="Comic Sans MS" pitchFamily="66" charset="0"/>
              </a:rPr>
              <a:t>İktisat gibi tüm yükseköğretim programlarını</a:t>
            </a:r>
          </a:p>
          <a:p>
            <a:pPr>
              <a:buNone/>
            </a:pPr>
            <a:r>
              <a:rPr lang="tr-TR" sz="4500" b="1" dirty="0">
                <a:solidFill>
                  <a:srgbClr val="7030A0"/>
                </a:solidFill>
                <a:latin typeface="Comic Sans MS" pitchFamily="66" charset="0"/>
              </a:rPr>
              <a:t>tercih edebilirler. </a:t>
            </a:r>
            <a:br>
              <a:rPr lang="tr-TR" sz="3200" b="1" dirty="0">
                <a:solidFill>
                  <a:srgbClr val="7030A0"/>
                </a:solidFill>
                <a:latin typeface="Comic Sans MS" pitchFamily="66" charset="0"/>
              </a:rPr>
            </a:br>
            <a:endParaRPr lang="tr-TR" b="1" dirty="0">
              <a:solidFill>
                <a:srgbClr val="7030A0"/>
              </a:solidFill>
            </a:endParaRPr>
          </a:p>
          <a:p>
            <a:pPr algn="ctr">
              <a:buNone/>
            </a:pPr>
            <a:r>
              <a:rPr lang="tr-TR" b="1" dirty="0">
                <a:latin typeface="Comic Sans MS" pitchFamily="66" charset="0"/>
              </a:rPr>
              <a:t>   </a:t>
            </a:r>
            <a:endParaRPr lang="tr-TR" sz="4400" b="1" dirty="0">
              <a:latin typeface="Comic Sans MS" pitchFamily="66" charset="0"/>
            </a:endParaRPr>
          </a:p>
        </p:txBody>
      </p:sp>
      <p:pic>
        <p:nvPicPr>
          <p:cNvPr id="5" name="Picture 2" descr="C:\Users\bilg\Desktop\RESİMLER\images (7).jpg"/>
          <p:cNvPicPr>
            <a:picLocks noChangeAspect="1" noChangeArrowheads="1"/>
          </p:cNvPicPr>
          <p:nvPr/>
        </p:nvPicPr>
        <p:blipFill>
          <a:blip r:embed="rId2"/>
          <a:srcRect/>
          <a:stretch>
            <a:fillRect/>
          </a:stretch>
        </p:blipFill>
        <p:spPr bwMode="auto">
          <a:xfrm>
            <a:off x="3275856" y="1196752"/>
            <a:ext cx="5043219" cy="2952328"/>
          </a:xfrm>
          <a:prstGeom prst="rect">
            <a:avLst/>
          </a:prstGeom>
          <a:ln>
            <a:noFill/>
          </a:ln>
          <a:effectLst>
            <a:softEdge rad="11250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785794"/>
            <a:ext cx="8429684" cy="5643602"/>
          </a:xfrm>
        </p:spPr>
        <p:txBody>
          <a:bodyPr>
            <a:normAutofit/>
          </a:bodyPr>
          <a:lstStyle/>
          <a:p>
            <a:pPr>
              <a:buNone/>
            </a:pPr>
            <a:endParaRPr lang="tr-TR" sz="2800" dirty="0"/>
          </a:p>
          <a:p>
            <a:pPr algn="ctr">
              <a:buNone/>
            </a:pPr>
            <a:endParaRPr lang="tr-TR" sz="3000" b="1" dirty="0">
              <a:latin typeface="Comic Sans MS" pitchFamily="66" charset="0"/>
            </a:endParaRPr>
          </a:p>
        </p:txBody>
      </p:sp>
      <p:sp>
        <p:nvSpPr>
          <p:cNvPr id="4" name="3 Dikdörtgen"/>
          <p:cNvSpPr/>
          <p:nvPr/>
        </p:nvSpPr>
        <p:spPr>
          <a:xfrm>
            <a:off x="357158" y="357166"/>
            <a:ext cx="8429684" cy="6124754"/>
          </a:xfrm>
          <a:prstGeom prst="rect">
            <a:avLst/>
          </a:prstGeom>
        </p:spPr>
        <p:txBody>
          <a:bodyPr wrap="square">
            <a:spAutoFit/>
          </a:bodyPr>
          <a:lstStyle/>
          <a:p>
            <a:pPr>
              <a:buNone/>
            </a:pPr>
            <a:r>
              <a:rPr lang="tr-TR" sz="2800" dirty="0"/>
              <a:t>Öğrencilerimiz ayrıca, eğitim aldıkları alanla ilgili iki yıllık yükseköğretim kurumlarına EK PUANLI olarak</a:t>
            </a:r>
          </a:p>
          <a:p>
            <a:pPr>
              <a:buNone/>
            </a:pPr>
            <a:r>
              <a:rPr lang="tr-TR" sz="2800" dirty="0"/>
              <a:t>yerleşebilirler.  Mesleki ve Teknik Ortaöğretim Okulu</a:t>
            </a:r>
          </a:p>
          <a:p>
            <a:pPr>
              <a:buNone/>
            </a:pPr>
            <a:r>
              <a:rPr lang="tr-TR" sz="2800" dirty="0"/>
              <a:t>mezunu </a:t>
            </a:r>
          </a:p>
          <a:p>
            <a:pPr>
              <a:buNone/>
            </a:pPr>
            <a:r>
              <a:rPr lang="tr-TR" sz="2800" dirty="0"/>
              <a:t>Öğrencilerinin</a:t>
            </a:r>
          </a:p>
          <a:p>
            <a:pPr>
              <a:buNone/>
            </a:pPr>
            <a:r>
              <a:rPr lang="tr-TR" sz="2800" dirty="0"/>
              <a:t> tercih </a:t>
            </a:r>
          </a:p>
          <a:p>
            <a:pPr>
              <a:buNone/>
            </a:pPr>
            <a:r>
              <a:rPr lang="tr-TR" sz="2800" dirty="0"/>
              <a:t>edebileceği </a:t>
            </a:r>
          </a:p>
          <a:p>
            <a:pPr>
              <a:buNone/>
            </a:pPr>
            <a:r>
              <a:rPr lang="tr-TR" sz="2800" dirty="0"/>
              <a:t>dört yıllık</a:t>
            </a:r>
          </a:p>
          <a:p>
            <a:pPr>
              <a:buNone/>
            </a:pPr>
            <a:r>
              <a:rPr lang="tr-TR" sz="2800" b="1" dirty="0">
                <a:solidFill>
                  <a:srgbClr val="FF0000"/>
                </a:solidFill>
              </a:rPr>
              <a:t>(MTOK) </a:t>
            </a:r>
          </a:p>
          <a:p>
            <a:pPr>
              <a:buNone/>
            </a:pPr>
            <a:r>
              <a:rPr lang="tr-TR" sz="2800" dirty="0"/>
              <a:t>Programlarına</a:t>
            </a:r>
          </a:p>
          <a:p>
            <a:pPr>
              <a:buNone/>
            </a:pPr>
            <a:r>
              <a:rPr lang="tr-TR" sz="2800" dirty="0"/>
              <a:t> daha düşük</a:t>
            </a:r>
          </a:p>
          <a:p>
            <a:pPr>
              <a:buNone/>
            </a:pPr>
            <a:r>
              <a:rPr lang="tr-TR" sz="2800" dirty="0"/>
              <a:t> puanlarla </a:t>
            </a:r>
          </a:p>
          <a:p>
            <a:pPr>
              <a:buNone/>
            </a:pPr>
            <a:r>
              <a:rPr lang="tr-TR" sz="2800" dirty="0"/>
              <a:t>gidebilirler.</a:t>
            </a:r>
          </a:p>
          <a:p>
            <a:pPr>
              <a:buNone/>
            </a:pPr>
            <a:endParaRPr lang="tr-TR" sz="2800" dirty="0"/>
          </a:p>
        </p:txBody>
      </p:sp>
      <p:pic>
        <p:nvPicPr>
          <p:cNvPr id="6" name="Resim 5">
            <a:extLst>
              <a:ext uri="{FF2B5EF4-FFF2-40B4-BE49-F238E27FC236}">
                <a16:creationId xmlns:a16="http://schemas.microsoft.com/office/drawing/2014/main" id="{E8BFA1C9-C673-43BA-9C46-989539B52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132856"/>
            <a:ext cx="4608512" cy="3528392"/>
          </a:xfrm>
          <a:prstGeom prst="rect">
            <a:avLst/>
          </a:prstGeom>
          <a:ln>
            <a:noFill/>
          </a:ln>
          <a:effectLst>
            <a:softEdge rad="112500"/>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428604"/>
            <a:ext cx="8429684" cy="5929354"/>
          </a:xfrm>
        </p:spPr>
        <p:txBody>
          <a:bodyPr>
            <a:normAutofit lnSpcReduction="10000"/>
          </a:bodyPr>
          <a:lstStyle/>
          <a:p>
            <a:pPr>
              <a:buNone/>
            </a:pPr>
            <a:r>
              <a:rPr lang="tr-TR" sz="2800" b="1" dirty="0">
                <a:solidFill>
                  <a:srgbClr val="FF0000"/>
                </a:solidFill>
                <a:latin typeface="Comic Sans MS" pitchFamily="66" charset="0"/>
              </a:rPr>
              <a:t>İŞYERİ AÇMA BELGESİ</a:t>
            </a:r>
            <a:endParaRPr lang="tr-TR" sz="2800" dirty="0">
              <a:solidFill>
                <a:srgbClr val="FF0000"/>
              </a:solidFill>
              <a:latin typeface="Comic Sans MS" pitchFamily="66" charset="0"/>
            </a:endParaRPr>
          </a:p>
          <a:p>
            <a:pPr>
              <a:buNone/>
            </a:pPr>
            <a:r>
              <a:rPr lang="tr-TR" sz="2800" dirty="0"/>
              <a:t>Okulumuzdan </a:t>
            </a:r>
          </a:p>
          <a:p>
            <a:pPr>
              <a:buNone/>
            </a:pPr>
            <a:r>
              <a:rPr lang="tr-TR" sz="2800" dirty="0"/>
              <a:t>mezun olan </a:t>
            </a:r>
          </a:p>
          <a:p>
            <a:pPr>
              <a:buNone/>
            </a:pPr>
            <a:r>
              <a:rPr lang="tr-TR" sz="2800" dirty="0"/>
              <a:t>her öğrenciye </a:t>
            </a:r>
          </a:p>
          <a:p>
            <a:pPr>
              <a:buNone/>
            </a:pPr>
            <a:r>
              <a:rPr lang="tr-TR" sz="2800" dirty="0"/>
              <a:t>diploma</a:t>
            </a:r>
          </a:p>
          <a:p>
            <a:pPr>
              <a:buNone/>
            </a:pPr>
            <a:r>
              <a:rPr lang="tr-TR" sz="2800" dirty="0"/>
              <a:t>yanında Milli </a:t>
            </a:r>
          </a:p>
          <a:p>
            <a:pPr>
              <a:buNone/>
            </a:pPr>
            <a:r>
              <a:rPr lang="tr-TR" sz="2800" dirty="0"/>
              <a:t>Eğitim Bakanlığı </a:t>
            </a:r>
          </a:p>
          <a:p>
            <a:pPr>
              <a:buNone/>
            </a:pPr>
            <a:r>
              <a:rPr lang="tr-TR" sz="2800" dirty="0"/>
              <a:t>onaylı İŞ YERİ </a:t>
            </a:r>
          </a:p>
          <a:p>
            <a:pPr>
              <a:buNone/>
            </a:pPr>
            <a:r>
              <a:rPr lang="tr-TR" sz="2800" dirty="0"/>
              <a:t>AÇMA BELGESİ verilmektedir. Bu belge ile isteyen</a:t>
            </a:r>
          </a:p>
          <a:p>
            <a:pPr>
              <a:buNone/>
            </a:pPr>
            <a:r>
              <a:rPr lang="tr-TR" sz="2800" dirty="0"/>
              <a:t>Öğrencimiz istediği zamanda Türkiye’nin istediği yerinde</a:t>
            </a:r>
          </a:p>
          <a:p>
            <a:pPr>
              <a:buNone/>
            </a:pPr>
            <a:r>
              <a:rPr lang="tr-TR" sz="2800" dirty="0"/>
              <a:t>kendi iş yerini açabilir. Bu, diğer okul türlerinde olmayan</a:t>
            </a:r>
          </a:p>
          <a:p>
            <a:pPr>
              <a:buNone/>
            </a:pPr>
            <a:r>
              <a:rPr lang="tr-TR" sz="2800" dirty="0"/>
              <a:t>büyük bir şans ve önemli bir fırsattır.</a:t>
            </a:r>
          </a:p>
          <a:p>
            <a:pPr algn="ctr">
              <a:buNone/>
            </a:pPr>
            <a:endParaRPr lang="tr-TR" sz="3000" b="1" dirty="0">
              <a:latin typeface="Comic Sans MS" pitchFamily="66" charset="0"/>
            </a:endParaRPr>
          </a:p>
        </p:txBody>
      </p:sp>
      <p:pic>
        <p:nvPicPr>
          <p:cNvPr id="4" name="Picture 2" descr="C:\Users\bilg\Desktop\indir (1).jpg"/>
          <p:cNvPicPr>
            <a:picLocks noChangeAspect="1" noChangeArrowheads="1"/>
          </p:cNvPicPr>
          <p:nvPr/>
        </p:nvPicPr>
        <p:blipFill>
          <a:blip r:embed="rId2"/>
          <a:srcRect/>
          <a:stretch>
            <a:fillRect/>
          </a:stretch>
        </p:blipFill>
        <p:spPr bwMode="auto">
          <a:xfrm>
            <a:off x="2928926" y="857232"/>
            <a:ext cx="5353078" cy="3214710"/>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357166"/>
            <a:ext cx="8349300" cy="5857916"/>
          </a:xfrm>
        </p:spPr>
        <p:txBody>
          <a:bodyPr>
            <a:normAutofit fontScale="92500" lnSpcReduction="10000"/>
          </a:bodyPr>
          <a:lstStyle/>
          <a:p>
            <a:pPr>
              <a:buNone/>
            </a:pPr>
            <a:r>
              <a:rPr lang="tr-TR" dirty="0"/>
              <a:t>                          </a:t>
            </a:r>
          </a:p>
          <a:p>
            <a:pPr>
              <a:buNone/>
            </a:pPr>
            <a:r>
              <a:rPr lang="tr-TR" b="1" dirty="0">
                <a:solidFill>
                  <a:srgbClr val="7030A0"/>
                </a:solidFill>
                <a:latin typeface="Comic Sans MS" pitchFamily="66" charset="0"/>
              </a:rPr>
              <a:t>     İŞLETMELERDE BECERİ EĞİTİMİ   </a:t>
            </a:r>
          </a:p>
          <a:p>
            <a:pPr>
              <a:buNone/>
            </a:pPr>
            <a:r>
              <a:rPr lang="tr-TR" sz="3000" dirty="0">
                <a:latin typeface="Comic Sans MS" pitchFamily="66" charset="0"/>
              </a:rPr>
              <a:t>  </a:t>
            </a:r>
            <a:r>
              <a:rPr lang="tr-TR" b="1" dirty="0">
                <a:latin typeface="Comic Sans MS" pitchFamily="66" charset="0"/>
              </a:rPr>
              <a:t>Öğrencilerimiz 11 ve12. sınıfta okulda</a:t>
            </a:r>
          </a:p>
          <a:p>
            <a:pPr>
              <a:buNone/>
            </a:pPr>
            <a:r>
              <a:rPr lang="tr-TR" b="1" dirty="0">
                <a:latin typeface="Comic Sans MS" pitchFamily="66" charset="0"/>
              </a:rPr>
              <a:t>öğrendiklerini uygulama yoluyla pekiştirme</a:t>
            </a:r>
          </a:p>
          <a:p>
            <a:pPr>
              <a:buNone/>
            </a:pPr>
            <a:r>
              <a:rPr lang="tr-TR" b="1" dirty="0">
                <a:latin typeface="Comic Sans MS" pitchFamily="66" charset="0"/>
              </a:rPr>
              <a:t>ve kendilerini iş hayatına hazırlama</a:t>
            </a:r>
          </a:p>
          <a:p>
            <a:pPr>
              <a:buNone/>
            </a:pPr>
            <a:r>
              <a:rPr lang="tr-TR" b="1" dirty="0">
                <a:latin typeface="Comic Sans MS" pitchFamily="66" charset="0"/>
              </a:rPr>
              <a:t>amacıyla haftada üç gün İşletmelerde</a:t>
            </a:r>
          </a:p>
          <a:p>
            <a:pPr>
              <a:buNone/>
            </a:pPr>
            <a:r>
              <a:rPr lang="tr-TR" b="1" dirty="0">
                <a:latin typeface="Comic Sans MS" pitchFamily="66" charset="0"/>
              </a:rPr>
              <a:t>Beceri  Eğitim yaparlar. Öğrenciler</a:t>
            </a:r>
          </a:p>
          <a:p>
            <a:pPr>
              <a:buNone/>
            </a:pPr>
            <a:r>
              <a:rPr lang="tr-TR" b="1" dirty="0">
                <a:latin typeface="Comic Sans MS" pitchFamily="66" charset="0"/>
              </a:rPr>
              <a:t>İşletmelerde Beceri Eğitimi süresince</a:t>
            </a:r>
          </a:p>
          <a:p>
            <a:pPr>
              <a:buNone/>
            </a:pPr>
            <a:r>
              <a:rPr lang="tr-TR" b="1" dirty="0">
                <a:latin typeface="Comic Sans MS" pitchFamily="66" charset="0"/>
              </a:rPr>
              <a:t>Meslek Hastalıklarına ve İş Kazalarına</a:t>
            </a:r>
          </a:p>
          <a:p>
            <a:pPr>
              <a:buNone/>
            </a:pPr>
            <a:r>
              <a:rPr lang="tr-TR" b="1" dirty="0">
                <a:latin typeface="Comic Sans MS" pitchFamily="66" charset="0"/>
              </a:rPr>
              <a:t>Karşı sigortalanırlar. Ve ayrıca net asgari</a:t>
            </a:r>
          </a:p>
          <a:p>
            <a:pPr>
              <a:buNone/>
            </a:pPr>
            <a:r>
              <a:rPr lang="tr-TR" b="1" dirty="0">
                <a:latin typeface="Comic Sans MS" pitchFamily="66" charset="0"/>
              </a:rPr>
              <a:t>Ücretin %30 u oranında ücret alırlar. </a:t>
            </a:r>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428604"/>
            <a:ext cx="8429684" cy="5929354"/>
          </a:xfrm>
        </p:spPr>
        <p:txBody>
          <a:bodyPr>
            <a:normAutofit lnSpcReduction="10000"/>
          </a:bodyPr>
          <a:lstStyle/>
          <a:p>
            <a:pPr algn="ctr">
              <a:buNone/>
            </a:pPr>
            <a:r>
              <a:rPr lang="tr-TR" b="1" dirty="0">
                <a:solidFill>
                  <a:srgbClr val="7030A0"/>
                </a:solidFill>
                <a:latin typeface="Comic Sans MS" pitchFamily="66" charset="0"/>
              </a:rPr>
              <a:t>ALAN ve DAL SEÇİMİ </a:t>
            </a:r>
          </a:p>
          <a:p>
            <a:pPr algn="just">
              <a:buNone/>
            </a:pPr>
            <a:r>
              <a:rPr lang="tr-TR" sz="3000" b="1" dirty="0">
                <a:latin typeface="Comic Sans MS" pitchFamily="66" charset="0"/>
              </a:rPr>
              <a:t>Öğrencilerimiz ortaokul sınıflarının yıl sonu</a:t>
            </a:r>
          </a:p>
          <a:p>
            <a:pPr algn="just">
              <a:buNone/>
            </a:pPr>
            <a:r>
              <a:rPr lang="tr-TR" sz="3000" b="1" dirty="0">
                <a:latin typeface="Comic Sans MS" pitchFamily="66" charset="0"/>
              </a:rPr>
              <a:t>başarı puanlarının %40’ı ile 9. sınıf yıl sonu</a:t>
            </a:r>
          </a:p>
          <a:p>
            <a:pPr algn="just">
              <a:buNone/>
            </a:pPr>
            <a:r>
              <a:rPr lang="tr-TR" sz="3000" b="1" dirty="0">
                <a:latin typeface="Comic Sans MS" pitchFamily="66" charset="0"/>
              </a:rPr>
              <a:t>başarı puanının %60’ı alınarak elde edilen</a:t>
            </a:r>
          </a:p>
          <a:p>
            <a:pPr algn="just">
              <a:buNone/>
            </a:pPr>
            <a:r>
              <a:rPr lang="tr-TR" sz="3000" b="1" dirty="0">
                <a:latin typeface="Comic Sans MS" pitchFamily="66" charset="0"/>
              </a:rPr>
              <a:t>yeni puanlara göre ve puan üstünlüğü esas</a:t>
            </a:r>
          </a:p>
          <a:p>
            <a:pPr algn="just">
              <a:buNone/>
            </a:pPr>
            <a:r>
              <a:rPr lang="tr-TR" sz="3000" b="1" dirty="0">
                <a:latin typeface="Comic Sans MS" pitchFamily="66" charset="0"/>
              </a:rPr>
              <a:t>alınarak  9. sınıf </a:t>
            </a:r>
          </a:p>
          <a:p>
            <a:pPr algn="just">
              <a:buNone/>
            </a:pPr>
            <a:r>
              <a:rPr lang="tr-TR" sz="3000" b="1" dirty="0">
                <a:latin typeface="Comic Sans MS" pitchFamily="66" charset="0"/>
              </a:rPr>
              <a:t>sonunda alanlara </a:t>
            </a:r>
          </a:p>
          <a:p>
            <a:pPr algn="just">
              <a:buNone/>
            </a:pPr>
            <a:r>
              <a:rPr lang="tr-TR" sz="3000" b="1" dirty="0">
                <a:latin typeface="Comic Sans MS" pitchFamily="66" charset="0"/>
              </a:rPr>
              <a:t>yerleşir. </a:t>
            </a:r>
          </a:p>
          <a:p>
            <a:pPr algn="just">
              <a:buNone/>
            </a:pPr>
            <a:r>
              <a:rPr lang="tr-TR" sz="3000" b="1" dirty="0">
                <a:latin typeface="Comic Sans MS" pitchFamily="66" charset="0"/>
              </a:rPr>
              <a:t>Öğrencilerin dal </a:t>
            </a:r>
          </a:p>
          <a:p>
            <a:pPr algn="just">
              <a:buNone/>
            </a:pPr>
            <a:r>
              <a:rPr lang="tr-TR" sz="3000" b="1" dirty="0">
                <a:latin typeface="Comic Sans MS" pitchFamily="66" charset="0"/>
              </a:rPr>
              <a:t>seçimi 10. sınıf </a:t>
            </a:r>
          </a:p>
          <a:p>
            <a:pPr algn="just">
              <a:buNone/>
            </a:pPr>
            <a:r>
              <a:rPr lang="tr-TR" sz="3000" b="1" dirty="0">
                <a:latin typeface="Comic Sans MS" pitchFamily="66" charset="0"/>
              </a:rPr>
              <a:t>sonunda</a:t>
            </a:r>
          </a:p>
          <a:p>
            <a:pPr algn="just">
              <a:buNone/>
            </a:pPr>
            <a:r>
              <a:rPr lang="tr-TR" sz="3000" b="1" dirty="0">
                <a:latin typeface="Comic Sans MS" pitchFamily="66" charset="0"/>
              </a:rPr>
              <a:t>yapılmaktadır.</a:t>
            </a:r>
          </a:p>
        </p:txBody>
      </p:sp>
      <p:pic>
        <p:nvPicPr>
          <p:cNvPr id="5" name="4 Resim" descr="C:\Documents and Settings\xp\Desktop\14-15 UYGULAMA FOTO\IMG-20150304-WA0014.jpg"/>
          <p:cNvPicPr/>
          <p:nvPr/>
        </p:nvPicPr>
        <p:blipFill>
          <a:blip r:embed="rId2" cstate="print"/>
          <a:srcRect/>
          <a:stretch>
            <a:fillRect/>
          </a:stretch>
        </p:blipFill>
        <p:spPr bwMode="auto">
          <a:xfrm>
            <a:off x="4000496" y="2857496"/>
            <a:ext cx="4429156" cy="3571900"/>
          </a:xfrm>
          <a:prstGeom prst="rect">
            <a:avLst/>
          </a:prstGeom>
          <a:ln>
            <a:noFill/>
          </a:ln>
          <a:effectLst>
            <a:softEdge rad="11250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İçerik Yer Tutucusu"/>
          <p:cNvSpPr>
            <a:spLocks noGrp="1"/>
          </p:cNvSpPr>
          <p:nvPr>
            <p:ph idx="1"/>
          </p:nvPr>
        </p:nvSpPr>
        <p:spPr>
          <a:xfrm>
            <a:off x="323850" y="476250"/>
            <a:ext cx="8229600" cy="5832475"/>
          </a:xfrm>
        </p:spPr>
        <p:txBody>
          <a:bodyPr anchor="ctr"/>
          <a:lstStyle/>
          <a:p>
            <a:pPr algn="ctr">
              <a:buFont typeface="Arial" charset="0"/>
              <a:buNone/>
            </a:pPr>
            <a:endParaRPr lang="tr-TR" sz="3600" b="1" dirty="0">
              <a:solidFill>
                <a:srgbClr val="660066"/>
              </a:solidFill>
              <a:latin typeface="Comic Sans MS" pitchFamily="66" charset="0"/>
            </a:endParaRPr>
          </a:p>
          <a:p>
            <a:pPr algn="ctr">
              <a:buFont typeface="Arial" charset="0"/>
              <a:buNone/>
            </a:pPr>
            <a:endParaRPr lang="tr-TR" sz="3600" b="1" dirty="0">
              <a:solidFill>
                <a:srgbClr val="660066"/>
              </a:solidFill>
              <a:latin typeface="Comic Sans MS" pitchFamily="66" charset="0"/>
            </a:endParaRPr>
          </a:p>
          <a:p>
            <a:pPr algn="ctr">
              <a:buFont typeface="Arial" charset="0"/>
              <a:buNone/>
            </a:pPr>
            <a:r>
              <a:rPr lang="tr-TR" sz="2400" b="1" dirty="0">
                <a:solidFill>
                  <a:srgbClr val="660066"/>
                </a:solidFill>
                <a:latin typeface="Comic Sans MS" pitchFamily="66" charset="0"/>
              </a:rPr>
              <a:t>  </a:t>
            </a: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buFont typeface="Arial" charset="0"/>
              <a:buNone/>
            </a:pPr>
            <a:endParaRPr lang="tr-TR" sz="2400" dirty="0">
              <a:latin typeface="Comic Sans MS" pitchFamily="66" charset="0"/>
            </a:endParaRPr>
          </a:p>
          <a:p>
            <a:pPr>
              <a:buFont typeface="Arial" charset="0"/>
              <a:buNone/>
            </a:pPr>
            <a:endParaRPr lang="tr-TR" sz="2400" dirty="0">
              <a:latin typeface="Comic Sans MS" pitchFamily="66" charset="0"/>
            </a:endParaRPr>
          </a:p>
          <a:p>
            <a:pPr>
              <a:buFont typeface="Arial" charset="0"/>
              <a:buNone/>
            </a:pPr>
            <a:endParaRPr lang="tr-TR" sz="2400" dirty="0"/>
          </a:p>
        </p:txBody>
      </p:sp>
      <p:pic>
        <p:nvPicPr>
          <p:cNvPr id="3" name="Resim 2">
            <a:extLst>
              <a:ext uri="{FF2B5EF4-FFF2-40B4-BE49-F238E27FC236}">
                <a16:creationId xmlns:a16="http://schemas.microsoft.com/office/drawing/2014/main" id="{7D2B05F2-EE7F-404A-B296-EC5F193B57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561352"/>
            <a:ext cx="4608512" cy="2664296"/>
          </a:xfrm>
          <a:prstGeom prst="rect">
            <a:avLst/>
          </a:prstGeom>
          <a:ln>
            <a:noFill/>
          </a:ln>
          <a:effectLst>
            <a:softEdge rad="112500"/>
          </a:effectLst>
        </p:spPr>
      </p:pic>
      <p:pic>
        <p:nvPicPr>
          <p:cNvPr id="5" name="Resim 4">
            <a:extLst>
              <a:ext uri="{FF2B5EF4-FFF2-40B4-BE49-F238E27FC236}">
                <a16:creationId xmlns:a16="http://schemas.microsoft.com/office/drawing/2014/main" id="{EA582852-9858-4E40-94FB-7802E61E45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1450" y="3356991"/>
            <a:ext cx="4572000" cy="2664297"/>
          </a:xfrm>
          <a:prstGeom prst="rect">
            <a:avLst/>
          </a:prstGeom>
          <a:ln>
            <a:noFill/>
          </a:ln>
          <a:effectLst>
            <a:softEdge rad="112500"/>
          </a:effec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İçerik Yer Tutucusu"/>
          <p:cNvSpPr>
            <a:spLocks noGrp="1"/>
          </p:cNvSpPr>
          <p:nvPr>
            <p:ph idx="1"/>
          </p:nvPr>
        </p:nvSpPr>
        <p:spPr>
          <a:xfrm>
            <a:off x="323850" y="476250"/>
            <a:ext cx="8229600" cy="5832475"/>
          </a:xfrm>
        </p:spPr>
        <p:txBody>
          <a:bodyPr anchor="ctr"/>
          <a:lstStyle/>
          <a:p>
            <a:pPr algn="ctr">
              <a:buFont typeface="Arial" charset="0"/>
              <a:buNone/>
            </a:pPr>
            <a:endParaRPr lang="tr-TR" sz="3600" b="1" dirty="0">
              <a:solidFill>
                <a:srgbClr val="660066"/>
              </a:solidFill>
              <a:latin typeface="Comic Sans MS" pitchFamily="66" charset="0"/>
            </a:endParaRPr>
          </a:p>
          <a:p>
            <a:pPr algn="ctr">
              <a:buFont typeface="Arial" charset="0"/>
              <a:buNone/>
            </a:pPr>
            <a:endParaRPr lang="tr-TR" sz="3600" b="1" dirty="0">
              <a:solidFill>
                <a:srgbClr val="660066"/>
              </a:solidFill>
              <a:latin typeface="Comic Sans MS" pitchFamily="66" charset="0"/>
            </a:endParaRPr>
          </a:p>
          <a:p>
            <a:pPr algn="ctr">
              <a:buFont typeface="Arial" charset="0"/>
              <a:buNone/>
            </a:pPr>
            <a:r>
              <a:rPr lang="tr-TR" sz="2400" b="1" dirty="0">
                <a:solidFill>
                  <a:srgbClr val="660066"/>
                </a:solidFill>
                <a:latin typeface="Comic Sans MS" pitchFamily="66" charset="0"/>
              </a:rPr>
              <a:t>  </a:t>
            </a: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buFont typeface="Arial" charset="0"/>
              <a:buNone/>
            </a:pPr>
            <a:endParaRPr lang="tr-TR" sz="2400" dirty="0">
              <a:latin typeface="Comic Sans MS" pitchFamily="66" charset="0"/>
            </a:endParaRPr>
          </a:p>
          <a:p>
            <a:pPr>
              <a:buFont typeface="Arial" charset="0"/>
              <a:buNone/>
            </a:pPr>
            <a:endParaRPr lang="tr-TR" sz="2400" dirty="0">
              <a:latin typeface="Comic Sans MS" pitchFamily="66" charset="0"/>
            </a:endParaRPr>
          </a:p>
          <a:p>
            <a:pPr>
              <a:buFont typeface="Arial" charset="0"/>
              <a:buNone/>
            </a:pPr>
            <a:endParaRPr lang="tr-TR" sz="2400" dirty="0"/>
          </a:p>
        </p:txBody>
      </p:sp>
      <p:pic>
        <p:nvPicPr>
          <p:cNvPr id="4" name="Resim 3">
            <a:extLst>
              <a:ext uri="{FF2B5EF4-FFF2-40B4-BE49-F238E27FC236}">
                <a16:creationId xmlns:a16="http://schemas.microsoft.com/office/drawing/2014/main" id="{62728832-B6E4-4BCF-9310-C8B09732E0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279" y="359758"/>
            <a:ext cx="3760198" cy="2232247"/>
          </a:xfrm>
          <a:prstGeom prst="rect">
            <a:avLst/>
          </a:prstGeom>
          <a:ln>
            <a:noFill/>
          </a:ln>
          <a:effectLst>
            <a:softEdge rad="112500"/>
          </a:effectLst>
        </p:spPr>
      </p:pic>
      <p:pic>
        <p:nvPicPr>
          <p:cNvPr id="6" name="Resim 5">
            <a:extLst>
              <a:ext uri="{FF2B5EF4-FFF2-40B4-BE49-F238E27FC236}">
                <a16:creationId xmlns:a16="http://schemas.microsoft.com/office/drawing/2014/main" id="{A29FF2D2-F339-44E8-9222-8D0D9F6BEB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3861048"/>
            <a:ext cx="3384376" cy="2232248"/>
          </a:xfrm>
          <a:prstGeom prst="rect">
            <a:avLst/>
          </a:prstGeom>
          <a:ln>
            <a:noFill/>
          </a:ln>
          <a:effectLst>
            <a:softEdge rad="112500"/>
          </a:effectLst>
        </p:spPr>
      </p:pic>
      <p:pic>
        <p:nvPicPr>
          <p:cNvPr id="8" name="Resim 7">
            <a:extLst>
              <a:ext uri="{FF2B5EF4-FFF2-40B4-BE49-F238E27FC236}">
                <a16:creationId xmlns:a16="http://schemas.microsoft.com/office/drawing/2014/main" id="{C45D965F-0726-415A-AE70-BAD67BFAEF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389111"/>
            <a:ext cx="3384376" cy="2232246"/>
          </a:xfrm>
          <a:prstGeom prst="rect">
            <a:avLst/>
          </a:prstGeom>
          <a:ln>
            <a:noFill/>
          </a:ln>
          <a:effectLst>
            <a:softEdge rad="112500"/>
          </a:effectLst>
        </p:spPr>
      </p:pic>
      <p:pic>
        <p:nvPicPr>
          <p:cNvPr id="10" name="Resim 9">
            <a:extLst>
              <a:ext uri="{FF2B5EF4-FFF2-40B4-BE49-F238E27FC236}">
                <a16:creationId xmlns:a16="http://schemas.microsoft.com/office/drawing/2014/main" id="{AA452874-3F6C-4784-9735-EB0D311649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0" y="3861048"/>
            <a:ext cx="3766102" cy="2232248"/>
          </a:xfrm>
          <a:prstGeom prst="rect">
            <a:avLst/>
          </a:prstGeom>
          <a:ln>
            <a:noFill/>
          </a:ln>
          <a:effectLst>
            <a:softEdge rad="112500"/>
          </a:effec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İçerik Yer Tutucusu"/>
          <p:cNvSpPr>
            <a:spLocks noGrp="1"/>
          </p:cNvSpPr>
          <p:nvPr>
            <p:ph idx="1"/>
          </p:nvPr>
        </p:nvSpPr>
        <p:spPr>
          <a:xfrm>
            <a:off x="323850" y="476250"/>
            <a:ext cx="8229600" cy="5832475"/>
          </a:xfrm>
        </p:spPr>
        <p:txBody>
          <a:bodyPr anchor="ctr"/>
          <a:lstStyle/>
          <a:p>
            <a:pPr algn="ctr">
              <a:buFont typeface="Arial" charset="0"/>
              <a:buNone/>
            </a:pPr>
            <a:endParaRPr lang="tr-TR" sz="3600" b="1" dirty="0">
              <a:solidFill>
                <a:srgbClr val="660066"/>
              </a:solidFill>
              <a:latin typeface="Comic Sans MS" pitchFamily="66" charset="0"/>
            </a:endParaRPr>
          </a:p>
          <a:p>
            <a:pPr algn="ctr">
              <a:buFont typeface="Arial" charset="0"/>
              <a:buNone/>
            </a:pPr>
            <a:endParaRPr lang="tr-TR" sz="3600" b="1" dirty="0">
              <a:solidFill>
                <a:srgbClr val="660066"/>
              </a:solidFill>
              <a:latin typeface="Comic Sans MS" pitchFamily="66" charset="0"/>
            </a:endParaRPr>
          </a:p>
          <a:p>
            <a:pPr algn="ctr">
              <a:buFont typeface="Arial" charset="0"/>
              <a:buNone/>
            </a:pPr>
            <a:r>
              <a:rPr lang="tr-TR" sz="2400" b="1" dirty="0">
                <a:solidFill>
                  <a:srgbClr val="660066"/>
                </a:solidFill>
                <a:latin typeface="Comic Sans MS" pitchFamily="66" charset="0"/>
              </a:rPr>
              <a:t>  </a:t>
            </a: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buFont typeface="Arial" charset="0"/>
              <a:buNone/>
            </a:pPr>
            <a:endParaRPr lang="tr-TR" sz="2400" dirty="0">
              <a:latin typeface="Comic Sans MS" pitchFamily="66" charset="0"/>
            </a:endParaRPr>
          </a:p>
          <a:p>
            <a:pPr>
              <a:buFont typeface="Arial" charset="0"/>
              <a:buNone/>
            </a:pPr>
            <a:endParaRPr lang="tr-TR" sz="2400" dirty="0">
              <a:latin typeface="Comic Sans MS" pitchFamily="66" charset="0"/>
            </a:endParaRPr>
          </a:p>
          <a:p>
            <a:pPr>
              <a:buFont typeface="Arial" charset="0"/>
              <a:buNone/>
            </a:pPr>
            <a:endParaRPr lang="tr-TR" sz="2400" dirty="0"/>
          </a:p>
        </p:txBody>
      </p:sp>
      <p:pic>
        <p:nvPicPr>
          <p:cNvPr id="4" name="Resim 3">
            <a:extLst>
              <a:ext uri="{FF2B5EF4-FFF2-40B4-BE49-F238E27FC236}">
                <a16:creationId xmlns:a16="http://schemas.microsoft.com/office/drawing/2014/main" id="{5474A4D0-653A-49FE-96CD-E42D13DB88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79" y="3573017"/>
            <a:ext cx="3526109" cy="2513882"/>
          </a:xfrm>
          <a:prstGeom prst="ellipse">
            <a:avLst/>
          </a:prstGeom>
          <a:ln>
            <a:noFill/>
          </a:ln>
          <a:effectLst>
            <a:softEdge rad="112500"/>
          </a:effectLst>
        </p:spPr>
      </p:pic>
      <p:pic>
        <p:nvPicPr>
          <p:cNvPr id="6" name="Resim 5">
            <a:extLst>
              <a:ext uri="{FF2B5EF4-FFF2-40B4-BE49-F238E27FC236}">
                <a16:creationId xmlns:a16="http://schemas.microsoft.com/office/drawing/2014/main" id="{91EAC26B-B8D9-4C80-B373-E70A3BF2F1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5843" y="476250"/>
            <a:ext cx="3632345" cy="2334740"/>
          </a:xfrm>
          <a:prstGeom prst="ellipse">
            <a:avLst/>
          </a:prstGeom>
          <a:ln>
            <a:noFill/>
          </a:ln>
          <a:effectLst>
            <a:softEdge rad="112500"/>
          </a:effectLst>
        </p:spPr>
      </p:pic>
      <p:pic>
        <p:nvPicPr>
          <p:cNvPr id="8" name="Resim 7">
            <a:extLst>
              <a:ext uri="{FF2B5EF4-FFF2-40B4-BE49-F238E27FC236}">
                <a16:creationId xmlns:a16="http://schemas.microsoft.com/office/drawing/2014/main" id="{5DBFA5FD-0738-4E50-802C-0E998DB5AC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8004" y="476250"/>
            <a:ext cx="3698047" cy="2334740"/>
          </a:xfrm>
          <a:prstGeom prst="ellipse">
            <a:avLst/>
          </a:prstGeom>
          <a:ln>
            <a:noFill/>
          </a:ln>
          <a:effectLst>
            <a:softEdge rad="112500"/>
          </a:effectLst>
        </p:spPr>
      </p:pic>
      <p:pic>
        <p:nvPicPr>
          <p:cNvPr id="10" name="Resim 9">
            <a:extLst>
              <a:ext uri="{FF2B5EF4-FFF2-40B4-BE49-F238E27FC236}">
                <a16:creationId xmlns:a16="http://schemas.microsoft.com/office/drawing/2014/main" id="{E2BD9700-AED9-48C4-93F8-6F12D1CB19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005" y="3573017"/>
            <a:ext cx="3698046" cy="2448271"/>
          </a:xfrm>
          <a:prstGeom prst="ellipse">
            <a:avLst/>
          </a:prstGeom>
          <a:ln>
            <a:noFill/>
          </a:ln>
          <a:effectLst>
            <a:softEdge rad="112500"/>
          </a:effectLst>
        </p:spPr>
      </p:pic>
      <p:pic>
        <p:nvPicPr>
          <p:cNvPr id="12" name="Resim 11">
            <a:extLst>
              <a:ext uri="{FF2B5EF4-FFF2-40B4-BE49-F238E27FC236}">
                <a16:creationId xmlns:a16="http://schemas.microsoft.com/office/drawing/2014/main" id="{EF2815FD-4E67-473B-A643-A597297555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03848" y="2204864"/>
            <a:ext cx="3024336" cy="2088232"/>
          </a:xfrm>
          <a:prstGeom prst="ellipse">
            <a:avLst/>
          </a:prstGeom>
          <a:ln>
            <a:noFill/>
          </a:ln>
          <a:effectLst>
            <a:softEdge rad="112500"/>
          </a:effec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357166"/>
            <a:ext cx="7915276" cy="6072230"/>
          </a:xfrm>
        </p:spPr>
        <p:txBody>
          <a:bodyPr anchor="t">
            <a:normAutofit fontScale="90000"/>
          </a:bodyPr>
          <a:lstStyle/>
          <a:p>
            <a:r>
              <a:rPr lang="tr-TR" sz="3100" b="1" dirty="0">
                <a:solidFill>
                  <a:srgbClr val="FF0000"/>
                </a:solidFill>
                <a:latin typeface="Comic Sans MS" pitchFamily="66" charset="0"/>
              </a:rPr>
              <a:t>LİSELER</a:t>
            </a:r>
            <a:br>
              <a:rPr lang="tr-TR" sz="3100" b="1" dirty="0">
                <a:solidFill>
                  <a:schemeClr val="accent4">
                    <a:lumMod val="75000"/>
                  </a:schemeClr>
                </a:solidFill>
                <a:latin typeface="Comic Sans MS" pitchFamily="66" charset="0"/>
              </a:rPr>
            </a:br>
            <a:r>
              <a:rPr lang="tr-TR" sz="3100" b="1" dirty="0">
                <a:solidFill>
                  <a:srgbClr val="7030A0"/>
                </a:solidFill>
                <a:latin typeface="Comic Sans MS" pitchFamily="66" charset="0"/>
              </a:rPr>
              <a:t>*AKADEMİK LİSELER</a:t>
            </a:r>
            <a:br>
              <a:rPr lang="tr-TR" sz="3100" b="1" dirty="0">
                <a:solidFill>
                  <a:schemeClr val="accent4">
                    <a:lumMod val="75000"/>
                  </a:schemeClr>
                </a:solidFill>
                <a:latin typeface="Comic Sans MS" pitchFamily="66" charset="0"/>
              </a:rPr>
            </a:br>
            <a:r>
              <a:rPr lang="tr-TR" sz="3100" b="1" dirty="0">
                <a:solidFill>
                  <a:schemeClr val="accent4">
                    <a:lumMod val="75000"/>
                  </a:schemeClr>
                </a:solidFill>
                <a:latin typeface="Comic Sans MS" pitchFamily="66" charset="0"/>
              </a:rPr>
              <a:t>-Temel Lise</a:t>
            </a:r>
            <a:br>
              <a:rPr lang="tr-TR" sz="3100" b="1" dirty="0">
                <a:solidFill>
                  <a:schemeClr val="accent4">
                    <a:lumMod val="75000"/>
                  </a:schemeClr>
                </a:solidFill>
                <a:latin typeface="Comic Sans MS" pitchFamily="66" charset="0"/>
              </a:rPr>
            </a:br>
            <a:r>
              <a:rPr lang="tr-TR" sz="3100" b="1" dirty="0">
                <a:solidFill>
                  <a:schemeClr val="accent4">
                    <a:lumMod val="75000"/>
                  </a:schemeClr>
                </a:solidFill>
                <a:latin typeface="Comic Sans MS" pitchFamily="66" charset="0"/>
              </a:rPr>
              <a:t>-Anadolu Lisesi</a:t>
            </a:r>
            <a:br>
              <a:rPr lang="tr-TR" sz="3100" b="1" dirty="0">
                <a:solidFill>
                  <a:schemeClr val="accent4">
                    <a:lumMod val="75000"/>
                  </a:schemeClr>
                </a:solidFill>
                <a:latin typeface="Comic Sans MS" pitchFamily="66" charset="0"/>
              </a:rPr>
            </a:br>
            <a:r>
              <a:rPr lang="tr-TR" sz="3100" b="1" dirty="0">
                <a:solidFill>
                  <a:schemeClr val="accent4">
                    <a:lumMod val="75000"/>
                  </a:schemeClr>
                </a:solidFill>
                <a:latin typeface="Comic Sans MS" pitchFamily="66" charset="0"/>
              </a:rPr>
              <a:t>-Fen Lisesi</a:t>
            </a:r>
            <a:br>
              <a:rPr lang="tr-TR" sz="3100" b="1" dirty="0">
                <a:solidFill>
                  <a:schemeClr val="accent4">
                    <a:lumMod val="75000"/>
                  </a:schemeClr>
                </a:solidFill>
                <a:latin typeface="Comic Sans MS" pitchFamily="66" charset="0"/>
              </a:rPr>
            </a:br>
            <a:r>
              <a:rPr lang="tr-TR" sz="3100" b="1" dirty="0">
                <a:solidFill>
                  <a:schemeClr val="accent4">
                    <a:lumMod val="75000"/>
                  </a:schemeClr>
                </a:solidFill>
                <a:latin typeface="Comic Sans MS" pitchFamily="66" charset="0"/>
              </a:rPr>
              <a:t>-Sosyal Bilimler Lisesi</a:t>
            </a:r>
            <a:br>
              <a:rPr lang="tr-TR" sz="3100" b="1" dirty="0">
                <a:solidFill>
                  <a:schemeClr val="accent4">
                    <a:lumMod val="75000"/>
                  </a:schemeClr>
                </a:solidFill>
                <a:latin typeface="Comic Sans MS" pitchFamily="66" charset="0"/>
              </a:rPr>
            </a:br>
            <a:br>
              <a:rPr lang="tr-TR" sz="3100" b="1" dirty="0">
                <a:solidFill>
                  <a:schemeClr val="accent4">
                    <a:lumMod val="75000"/>
                  </a:schemeClr>
                </a:solidFill>
                <a:latin typeface="Comic Sans MS" pitchFamily="66" charset="0"/>
              </a:rPr>
            </a:br>
            <a:r>
              <a:rPr lang="tr-TR" sz="3100" b="1" dirty="0">
                <a:solidFill>
                  <a:srgbClr val="7030A0"/>
                </a:solidFill>
                <a:latin typeface="Comic Sans MS" pitchFamily="66" charset="0"/>
              </a:rPr>
              <a:t>*MESLEKİ ve TEKNİK ANADOLU LİSELERİ</a:t>
            </a:r>
            <a:br>
              <a:rPr lang="tr-TR" sz="3100" b="1" dirty="0">
                <a:solidFill>
                  <a:schemeClr val="accent4">
                    <a:lumMod val="75000"/>
                  </a:schemeClr>
                </a:solidFill>
                <a:latin typeface="Comic Sans MS" pitchFamily="66" charset="0"/>
              </a:rPr>
            </a:br>
            <a:r>
              <a:rPr lang="tr-TR" sz="3100" b="1" dirty="0">
                <a:solidFill>
                  <a:schemeClr val="accent4">
                    <a:lumMod val="75000"/>
                  </a:schemeClr>
                </a:solidFill>
                <a:latin typeface="Comic Sans MS" pitchFamily="66" charset="0"/>
              </a:rPr>
              <a:t>-Ticaret Meslek Lisesi</a:t>
            </a:r>
            <a:br>
              <a:rPr lang="tr-TR" sz="3100" b="1" dirty="0">
                <a:solidFill>
                  <a:schemeClr val="accent4">
                    <a:lumMod val="75000"/>
                  </a:schemeClr>
                </a:solidFill>
                <a:latin typeface="Comic Sans MS" pitchFamily="66" charset="0"/>
              </a:rPr>
            </a:br>
            <a:r>
              <a:rPr lang="tr-TR" sz="3100" b="1" dirty="0">
                <a:solidFill>
                  <a:schemeClr val="accent4">
                    <a:lumMod val="75000"/>
                  </a:schemeClr>
                </a:solidFill>
                <a:latin typeface="Comic Sans MS" pitchFamily="66" charset="0"/>
              </a:rPr>
              <a:t>-Turizm ve Otelcilik Meslek Lisesi</a:t>
            </a:r>
            <a:br>
              <a:rPr lang="tr-TR" sz="3100" b="1" dirty="0">
                <a:solidFill>
                  <a:schemeClr val="accent4">
                    <a:lumMod val="75000"/>
                  </a:schemeClr>
                </a:solidFill>
                <a:latin typeface="Comic Sans MS" pitchFamily="66" charset="0"/>
              </a:rPr>
            </a:br>
            <a:r>
              <a:rPr lang="tr-TR" sz="3100" b="1" dirty="0">
                <a:solidFill>
                  <a:schemeClr val="accent4">
                    <a:lumMod val="75000"/>
                  </a:schemeClr>
                </a:solidFill>
                <a:latin typeface="Comic Sans MS" pitchFamily="66" charset="0"/>
              </a:rPr>
              <a:t>-Endüstri Meslek Lisesi</a:t>
            </a:r>
            <a:br>
              <a:rPr lang="tr-TR" sz="3100" b="1" dirty="0">
                <a:solidFill>
                  <a:schemeClr val="accent4">
                    <a:lumMod val="75000"/>
                  </a:schemeClr>
                </a:solidFill>
                <a:latin typeface="Comic Sans MS" pitchFamily="66" charset="0"/>
              </a:rPr>
            </a:br>
            <a:r>
              <a:rPr lang="tr-TR" sz="3100" b="1" dirty="0">
                <a:solidFill>
                  <a:schemeClr val="accent4">
                    <a:lumMod val="75000"/>
                  </a:schemeClr>
                </a:solidFill>
                <a:latin typeface="Comic Sans MS" pitchFamily="66" charset="0"/>
              </a:rPr>
              <a:t>-Kız Meslek Lisesi</a:t>
            </a:r>
            <a:br>
              <a:rPr lang="tr-TR" sz="3100" b="1" dirty="0">
                <a:solidFill>
                  <a:schemeClr val="accent4">
                    <a:lumMod val="75000"/>
                  </a:schemeClr>
                </a:solidFill>
                <a:latin typeface="Comic Sans MS" pitchFamily="66" charset="0"/>
              </a:rPr>
            </a:br>
            <a:r>
              <a:rPr lang="tr-TR" sz="3100" b="1" dirty="0">
                <a:solidFill>
                  <a:schemeClr val="accent4">
                    <a:lumMod val="75000"/>
                  </a:schemeClr>
                </a:solidFill>
                <a:latin typeface="Comic Sans MS" pitchFamily="66" charset="0"/>
              </a:rPr>
              <a:t>-Sağlık Meslek Lisesi	</a:t>
            </a:r>
            <a:br>
              <a:rPr lang="tr-TR" sz="3100" b="1" dirty="0">
                <a:solidFill>
                  <a:schemeClr val="accent4">
                    <a:lumMod val="75000"/>
                  </a:schemeClr>
                </a:solidFill>
                <a:latin typeface="Comic Sans MS" pitchFamily="66" charset="0"/>
              </a:rPr>
            </a:br>
            <a:br>
              <a:rPr lang="tr-TR" b="1" dirty="0">
                <a:solidFill>
                  <a:schemeClr val="accent4">
                    <a:lumMod val="75000"/>
                  </a:schemeClr>
                </a:solidFill>
                <a:latin typeface="Comic Sans MS" pitchFamily="66" charset="0"/>
              </a:rPr>
            </a:br>
            <a:br>
              <a:rPr lang="tr-TR" b="1" dirty="0">
                <a:solidFill>
                  <a:schemeClr val="accent4">
                    <a:lumMod val="75000"/>
                  </a:schemeClr>
                </a:solidFill>
                <a:latin typeface="Comic Sans MS" pitchFamily="66" charset="0"/>
              </a:rPr>
            </a:br>
            <a:br>
              <a:rPr lang="tr-TR" b="1" dirty="0">
                <a:solidFill>
                  <a:schemeClr val="accent4">
                    <a:lumMod val="75000"/>
                  </a:schemeClr>
                </a:solidFill>
                <a:latin typeface="Comic Sans MS" pitchFamily="66" charset="0"/>
              </a:rPr>
            </a:br>
            <a:br>
              <a:rPr lang="tr-TR" b="1" dirty="0">
                <a:solidFill>
                  <a:schemeClr val="accent4">
                    <a:lumMod val="75000"/>
                  </a:schemeClr>
                </a:solidFill>
                <a:latin typeface="Comic Sans MS" pitchFamily="66" charset="0"/>
              </a:rPr>
            </a:br>
            <a:br>
              <a:rPr lang="tr-TR" b="1" dirty="0">
                <a:solidFill>
                  <a:schemeClr val="accent4">
                    <a:lumMod val="75000"/>
                  </a:schemeClr>
                </a:solidFill>
                <a:latin typeface="Comic Sans MS" pitchFamily="66" charset="0"/>
              </a:rPr>
            </a:br>
            <a:endParaRPr lang="en-US" b="1" dirty="0">
              <a:solidFill>
                <a:schemeClr val="accent4">
                  <a:lumMod val="75000"/>
                </a:schemeClr>
              </a:solidFill>
              <a:latin typeface="Comic Sans MS" pitchFamily="66" charset="0"/>
            </a:endParaRPr>
          </a:p>
        </p:txBody>
      </p:sp>
      <p:sp>
        <p:nvSpPr>
          <p:cNvPr id="4" name="3 Metin kutusu"/>
          <p:cNvSpPr txBox="1"/>
          <p:nvPr/>
        </p:nvSpPr>
        <p:spPr>
          <a:xfrm>
            <a:off x="4786314" y="714356"/>
            <a:ext cx="4000528" cy="2677656"/>
          </a:xfrm>
          <a:prstGeom prst="rect">
            <a:avLst/>
          </a:prstGeom>
          <a:noFill/>
          <a:ln w="38100">
            <a:solidFill>
              <a:srgbClr val="C00000"/>
            </a:solidFill>
          </a:ln>
        </p:spPr>
        <p:txBody>
          <a:bodyPr wrap="square" rtlCol="0">
            <a:spAutoFit/>
          </a:bodyPr>
          <a:lstStyle/>
          <a:p>
            <a:r>
              <a:rPr lang="tr-TR" sz="2800" b="1" dirty="0">
                <a:solidFill>
                  <a:srgbClr val="7030A0"/>
                </a:solidFill>
                <a:latin typeface="Comic Sans MS" pitchFamily="66" charset="0"/>
              </a:rPr>
              <a:t>*DİĞER LİSELER</a:t>
            </a:r>
          </a:p>
          <a:p>
            <a:r>
              <a:rPr lang="tr-TR" sz="2800" b="1" dirty="0">
                <a:solidFill>
                  <a:schemeClr val="accent4">
                    <a:lumMod val="75000"/>
                  </a:schemeClr>
                </a:solidFill>
                <a:latin typeface="Comic Sans MS" pitchFamily="66" charset="0"/>
              </a:rPr>
              <a:t>-Anadolu İmam Hatip Lisesi</a:t>
            </a:r>
          </a:p>
          <a:p>
            <a:r>
              <a:rPr lang="tr-TR" sz="2800" b="1" dirty="0">
                <a:solidFill>
                  <a:schemeClr val="accent4">
                    <a:lumMod val="75000"/>
                  </a:schemeClr>
                </a:solidFill>
                <a:latin typeface="Comic Sans MS" pitchFamily="66" charset="0"/>
              </a:rPr>
              <a:t>-Güzel Sanatlar Lisesi</a:t>
            </a:r>
          </a:p>
          <a:p>
            <a:r>
              <a:rPr lang="tr-TR" sz="2800" b="1" dirty="0">
                <a:solidFill>
                  <a:schemeClr val="accent4">
                    <a:lumMod val="75000"/>
                  </a:schemeClr>
                </a:solidFill>
                <a:latin typeface="Comic Sans MS" pitchFamily="66" charset="0"/>
              </a:rPr>
              <a:t>-Spor Lisesi</a:t>
            </a:r>
          </a:p>
        </p:txBody>
      </p:sp>
      <p:pic>
        <p:nvPicPr>
          <p:cNvPr id="5" name="4 Resim" descr="adile.jpg"/>
          <p:cNvPicPr>
            <a:picLocks noChangeAspect="1"/>
          </p:cNvPicPr>
          <p:nvPr/>
        </p:nvPicPr>
        <p:blipFill>
          <a:blip r:embed="rId2"/>
          <a:stretch>
            <a:fillRect/>
          </a:stretch>
        </p:blipFill>
        <p:spPr>
          <a:xfrm>
            <a:off x="5572132" y="4714884"/>
            <a:ext cx="3048008" cy="1662114"/>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İçerik Yer Tutucusu"/>
          <p:cNvSpPr>
            <a:spLocks noGrp="1"/>
          </p:cNvSpPr>
          <p:nvPr>
            <p:ph idx="1"/>
          </p:nvPr>
        </p:nvSpPr>
        <p:spPr>
          <a:xfrm>
            <a:off x="323850" y="476250"/>
            <a:ext cx="8229600" cy="5832475"/>
          </a:xfrm>
        </p:spPr>
        <p:txBody>
          <a:bodyPr anchor="ctr"/>
          <a:lstStyle/>
          <a:p>
            <a:pPr algn="ctr">
              <a:buFont typeface="Arial" charset="0"/>
              <a:buNone/>
            </a:pPr>
            <a:endParaRPr lang="tr-TR" sz="3600" b="1" dirty="0">
              <a:solidFill>
                <a:srgbClr val="660066"/>
              </a:solidFill>
              <a:latin typeface="Comic Sans MS" pitchFamily="66" charset="0"/>
            </a:endParaRPr>
          </a:p>
          <a:p>
            <a:pPr algn="ctr">
              <a:buFont typeface="Arial" charset="0"/>
              <a:buNone/>
            </a:pPr>
            <a:endParaRPr lang="tr-TR" sz="3600" b="1" dirty="0">
              <a:solidFill>
                <a:srgbClr val="660066"/>
              </a:solidFill>
              <a:latin typeface="Comic Sans MS" pitchFamily="66" charset="0"/>
            </a:endParaRPr>
          </a:p>
          <a:p>
            <a:pPr algn="ctr">
              <a:buFont typeface="Arial" charset="0"/>
              <a:buNone/>
            </a:pPr>
            <a:r>
              <a:rPr lang="tr-TR" sz="2400" b="1" dirty="0">
                <a:solidFill>
                  <a:srgbClr val="660066"/>
                </a:solidFill>
                <a:latin typeface="Comic Sans MS" pitchFamily="66" charset="0"/>
              </a:rPr>
              <a:t>  </a:t>
            </a: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buFont typeface="Arial" charset="0"/>
              <a:buNone/>
            </a:pPr>
            <a:endParaRPr lang="tr-TR" sz="2400" dirty="0">
              <a:latin typeface="Comic Sans MS" pitchFamily="66" charset="0"/>
            </a:endParaRPr>
          </a:p>
          <a:p>
            <a:pPr>
              <a:buFont typeface="Arial" charset="0"/>
              <a:buNone/>
            </a:pPr>
            <a:endParaRPr lang="tr-TR" sz="2400" dirty="0">
              <a:latin typeface="Comic Sans MS" pitchFamily="66" charset="0"/>
            </a:endParaRPr>
          </a:p>
          <a:p>
            <a:pPr>
              <a:buFont typeface="Arial" charset="0"/>
              <a:buNone/>
            </a:pPr>
            <a:endParaRPr lang="tr-TR" sz="2400" dirty="0"/>
          </a:p>
        </p:txBody>
      </p:sp>
      <p:pic>
        <p:nvPicPr>
          <p:cNvPr id="4" name="Resim 3">
            <a:extLst>
              <a:ext uri="{FF2B5EF4-FFF2-40B4-BE49-F238E27FC236}">
                <a16:creationId xmlns:a16="http://schemas.microsoft.com/office/drawing/2014/main" id="{B64F757B-28A7-4DE8-A199-1DB736F2C0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550" y="4338812"/>
            <a:ext cx="3600400" cy="2065164"/>
          </a:xfrm>
          <a:prstGeom prst="ellipse">
            <a:avLst/>
          </a:prstGeom>
          <a:ln>
            <a:noFill/>
          </a:ln>
          <a:effectLst>
            <a:softEdge rad="112500"/>
          </a:effectLst>
        </p:spPr>
      </p:pic>
      <p:pic>
        <p:nvPicPr>
          <p:cNvPr id="8" name="Resim 7">
            <a:extLst>
              <a:ext uri="{FF2B5EF4-FFF2-40B4-BE49-F238E27FC236}">
                <a16:creationId xmlns:a16="http://schemas.microsoft.com/office/drawing/2014/main" id="{8653C316-7861-4E9D-9AB1-6922D22F2D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4128" y="4411836"/>
            <a:ext cx="3268613" cy="2065164"/>
          </a:xfrm>
          <a:prstGeom prst="ellipse">
            <a:avLst/>
          </a:prstGeom>
          <a:ln>
            <a:noFill/>
          </a:ln>
          <a:effectLst>
            <a:softEdge rad="112500"/>
          </a:effectLst>
        </p:spPr>
      </p:pic>
      <p:pic>
        <p:nvPicPr>
          <p:cNvPr id="10" name="Resim 9">
            <a:extLst>
              <a:ext uri="{FF2B5EF4-FFF2-40B4-BE49-F238E27FC236}">
                <a16:creationId xmlns:a16="http://schemas.microsoft.com/office/drawing/2014/main" id="{A85F1318-D020-4617-8075-690EF10BAA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8723" y="476250"/>
            <a:ext cx="3268613" cy="1800622"/>
          </a:xfrm>
          <a:prstGeom prst="ellipse">
            <a:avLst/>
          </a:prstGeom>
          <a:ln>
            <a:noFill/>
          </a:ln>
          <a:effectLst>
            <a:softEdge rad="112500"/>
          </a:effectLst>
        </p:spPr>
      </p:pic>
      <p:pic>
        <p:nvPicPr>
          <p:cNvPr id="12" name="Resim 11">
            <a:extLst>
              <a:ext uri="{FF2B5EF4-FFF2-40B4-BE49-F238E27FC236}">
                <a16:creationId xmlns:a16="http://schemas.microsoft.com/office/drawing/2014/main" id="{6BDAAD8A-312C-425F-917B-B4E161AC84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669" y="381000"/>
            <a:ext cx="3600400" cy="1992140"/>
          </a:xfrm>
          <a:prstGeom prst="ellipse">
            <a:avLst/>
          </a:prstGeom>
          <a:ln>
            <a:noFill/>
          </a:ln>
          <a:effectLst>
            <a:softEdge rad="112500"/>
          </a:effectLst>
        </p:spPr>
      </p:pic>
      <p:pic>
        <p:nvPicPr>
          <p:cNvPr id="14" name="Resim 13">
            <a:extLst>
              <a:ext uri="{FF2B5EF4-FFF2-40B4-BE49-F238E27FC236}">
                <a16:creationId xmlns:a16="http://schemas.microsoft.com/office/drawing/2014/main" id="{A0897EB8-E9BE-4AD4-8D1A-46278442A9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5816" y="2373140"/>
            <a:ext cx="3995936" cy="2132891"/>
          </a:xfrm>
          <a:prstGeom prst="ellipse">
            <a:avLst/>
          </a:prstGeom>
          <a:ln>
            <a:noFill/>
          </a:ln>
          <a:effectLst>
            <a:softEdge rad="112500"/>
          </a:effec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İçerik Yer Tutucusu"/>
          <p:cNvSpPr>
            <a:spLocks noGrp="1"/>
          </p:cNvSpPr>
          <p:nvPr>
            <p:ph idx="1"/>
          </p:nvPr>
        </p:nvSpPr>
        <p:spPr>
          <a:xfrm>
            <a:off x="323850" y="476250"/>
            <a:ext cx="8229600" cy="5832475"/>
          </a:xfrm>
        </p:spPr>
        <p:txBody>
          <a:bodyPr anchor="ctr"/>
          <a:lstStyle/>
          <a:p>
            <a:pPr algn="ctr">
              <a:buFont typeface="Arial" charset="0"/>
              <a:buNone/>
            </a:pPr>
            <a:endParaRPr lang="tr-TR" sz="3600" b="1" dirty="0">
              <a:solidFill>
                <a:srgbClr val="660066"/>
              </a:solidFill>
              <a:latin typeface="Comic Sans MS" pitchFamily="66" charset="0"/>
            </a:endParaRPr>
          </a:p>
          <a:p>
            <a:pPr algn="ctr">
              <a:buFont typeface="Arial" charset="0"/>
              <a:buNone/>
            </a:pPr>
            <a:endParaRPr lang="tr-TR" sz="3600" b="1" dirty="0">
              <a:solidFill>
                <a:srgbClr val="660066"/>
              </a:solidFill>
              <a:latin typeface="Comic Sans MS" pitchFamily="66" charset="0"/>
            </a:endParaRPr>
          </a:p>
          <a:p>
            <a:pPr algn="ctr">
              <a:buFont typeface="Arial" charset="0"/>
              <a:buNone/>
            </a:pPr>
            <a:r>
              <a:rPr lang="tr-TR" sz="2400" b="1" dirty="0">
                <a:solidFill>
                  <a:srgbClr val="660066"/>
                </a:solidFill>
                <a:latin typeface="Comic Sans MS" pitchFamily="66" charset="0"/>
              </a:rPr>
              <a:t>  </a:t>
            </a: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lgn="ctr">
              <a:buFont typeface="Arial" charset="0"/>
              <a:buNone/>
            </a:pPr>
            <a:endParaRPr lang="tr-TR" sz="2400" b="1" dirty="0">
              <a:solidFill>
                <a:srgbClr val="660066"/>
              </a:solidFill>
              <a:latin typeface="Comic Sans MS" pitchFamily="66" charset="0"/>
            </a:endParaRPr>
          </a:p>
          <a:p>
            <a:pPr>
              <a:buFont typeface="Arial" charset="0"/>
              <a:buNone/>
            </a:pPr>
            <a:endParaRPr lang="tr-TR" sz="2400" dirty="0">
              <a:latin typeface="Comic Sans MS" pitchFamily="66" charset="0"/>
            </a:endParaRPr>
          </a:p>
          <a:p>
            <a:pPr>
              <a:buFont typeface="Arial" charset="0"/>
              <a:buNone/>
            </a:pPr>
            <a:endParaRPr lang="tr-TR" sz="2400" dirty="0">
              <a:latin typeface="Comic Sans MS" pitchFamily="66" charset="0"/>
            </a:endParaRPr>
          </a:p>
          <a:p>
            <a:pPr>
              <a:buFont typeface="Arial" charset="0"/>
              <a:buNone/>
            </a:pPr>
            <a:endParaRPr lang="tr-TR" sz="2400" dirty="0"/>
          </a:p>
        </p:txBody>
      </p:sp>
      <p:pic>
        <p:nvPicPr>
          <p:cNvPr id="4" name="Resim 3">
            <a:extLst>
              <a:ext uri="{FF2B5EF4-FFF2-40B4-BE49-F238E27FC236}">
                <a16:creationId xmlns:a16="http://schemas.microsoft.com/office/drawing/2014/main" id="{E3823242-B473-4B10-AC32-815346ED991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476249"/>
            <a:ext cx="7823506" cy="5545039"/>
          </a:xfrm>
          <a:prstGeom prst="rect">
            <a:avLst/>
          </a:prstGeom>
          <a:ln>
            <a:noFill/>
          </a:ln>
          <a:effectLst>
            <a:softEdge rad="112500"/>
          </a:effec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E3CAC6C0-4972-4887-A299-BF66287229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692696"/>
            <a:ext cx="7344816" cy="4536504"/>
          </a:xfr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357166"/>
            <a:ext cx="7915276" cy="5929354"/>
          </a:xfrm>
        </p:spPr>
        <p:txBody>
          <a:bodyPr anchor="t">
            <a:normAutofit/>
          </a:bodyPr>
          <a:lstStyle/>
          <a:p>
            <a:br>
              <a:rPr lang="tr-TR" dirty="0"/>
            </a:br>
            <a:endParaRPr lang="en-US" b="1" dirty="0">
              <a:solidFill>
                <a:schemeClr val="accent4">
                  <a:lumMod val="75000"/>
                </a:schemeClr>
              </a:solidFill>
              <a:latin typeface="Comic Sans MS" pitchFamily="66" charset="0"/>
            </a:endParaRPr>
          </a:p>
        </p:txBody>
      </p:sp>
      <p:sp>
        <p:nvSpPr>
          <p:cNvPr id="25601" name="Rectangle 1"/>
          <p:cNvSpPr>
            <a:spLocks noChangeArrowheads="1"/>
          </p:cNvSpPr>
          <p:nvPr/>
        </p:nvSpPr>
        <p:spPr bwMode="auto">
          <a:xfrm>
            <a:off x="857224" y="357166"/>
            <a:ext cx="7858180" cy="1692771"/>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695325" algn="l"/>
                <a:tab pos="3600450" algn="ctr"/>
              </a:tabLst>
            </a:pPr>
            <a:r>
              <a:rPr kumimoji="0" lang="tr-TR" sz="3200" b="1" i="0" u="none" strike="noStrike" cap="none" normalizeH="0" baseline="0" dirty="0">
                <a:ln>
                  <a:noFill/>
                </a:ln>
                <a:solidFill>
                  <a:srgbClr val="7030A0"/>
                </a:solidFill>
                <a:effectLst/>
                <a:latin typeface="Comic Sans MS" pitchFamily="66" charset="0"/>
                <a:cs typeface="Arial" pitchFamily="34" charset="0"/>
              </a:rPr>
              <a:t>FAİK ŞAHENK MESLEKİ </a:t>
            </a:r>
          </a:p>
          <a:p>
            <a:pPr marL="0" marR="0" lvl="0" indent="0" algn="ctr" defTabSz="914400" rtl="0" eaLnBrk="1" fontAlgn="base" latinLnBrk="0" hangingPunct="1">
              <a:lnSpc>
                <a:spcPct val="100000"/>
              </a:lnSpc>
              <a:spcBef>
                <a:spcPct val="0"/>
              </a:spcBef>
              <a:spcAft>
                <a:spcPct val="0"/>
              </a:spcAft>
              <a:buClrTx/>
              <a:buSzTx/>
              <a:buFontTx/>
              <a:buNone/>
              <a:tabLst>
                <a:tab pos="695325" algn="l"/>
                <a:tab pos="3600450" algn="ctr"/>
              </a:tabLst>
            </a:pPr>
            <a:r>
              <a:rPr kumimoji="0" lang="tr-TR" sz="3200" b="1" i="0" u="none" strike="noStrike" cap="none" normalizeH="0" baseline="0" dirty="0">
                <a:ln>
                  <a:noFill/>
                </a:ln>
                <a:solidFill>
                  <a:srgbClr val="7030A0"/>
                </a:solidFill>
                <a:effectLst/>
                <a:latin typeface="Comic Sans MS" pitchFamily="66" charset="0"/>
                <a:cs typeface="Arial" pitchFamily="34" charset="0"/>
              </a:rPr>
              <a:t>ve TEKNİK ANADOLU LİSESİ</a:t>
            </a:r>
          </a:p>
          <a:p>
            <a:pPr marL="0" marR="0" lvl="0" indent="0" algn="ctr" defTabSz="914400" rtl="0" eaLnBrk="0" fontAlgn="base" latinLnBrk="0" hangingPunct="0">
              <a:lnSpc>
                <a:spcPct val="100000"/>
              </a:lnSpc>
              <a:spcBef>
                <a:spcPct val="0"/>
              </a:spcBef>
              <a:spcAft>
                <a:spcPct val="0"/>
              </a:spcAft>
              <a:buClrTx/>
              <a:buSzTx/>
              <a:buFontTx/>
              <a:buNone/>
              <a:tabLst>
                <a:tab pos="695325" algn="l"/>
                <a:tab pos="3600450" algn="ctr"/>
              </a:tabLst>
            </a:pPr>
            <a:r>
              <a:rPr lang="tr-TR" sz="4000" b="1" dirty="0">
                <a:solidFill>
                  <a:srgbClr val="7030A0"/>
                </a:solidFill>
                <a:latin typeface="Comic Sans MS" pitchFamily="66" charset="0"/>
                <a:cs typeface="Arial" pitchFamily="34" charset="0"/>
              </a:rPr>
              <a:t>HOŞ GELDİNİZ</a:t>
            </a:r>
          </a:p>
        </p:txBody>
      </p:sp>
      <p:pic>
        <p:nvPicPr>
          <p:cNvPr id="6" name="Resim 5">
            <a:extLst>
              <a:ext uri="{FF2B5EF4-FFF2-40B4-BE49-F238E27FC236}">
                <a16:creationId xmlns:a16="http://schemas.microsoft.com/office/drawing/2014/main" id="{A6E30217-BAFB-473C-8640-2F9876BDB4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1640" y="4793012"/>
            <a:ext cx="3312368" cy="1873457"/>
          </a:xfrm>
          <a:prstGeom prst="rect">
            <a:avLst/>
          </a:prstGeom>
          <a:ln>
            <a:noFill/>
          </a:ln>
          <a:effectLst>
            <a:softEdge rad="112500"/>
          </a:effectLst>
        </p:spPr>
      </p:pic>
      <p:pic>
        <p:nvPicPr>
          <p:cNvPr id="8" name="Resim 7">
            <a:extLst>
              <a:ext uri="{FF2B5EF4-FFF2-40B4-BE49-F238E27FC236}">
                <a16:creationId xmlns:a16="http://schemas.microsoft.com/office/drawing/2014/main" id="{5C538F5F-5B16-4E4B-8466-4D0769B950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4873171"/>
            <a:ext cx="3312368" cy="1724182"/>
          </a:xfrm>
          <a:prstGeom prst="rect">
            <a:avLst/>
          </a:prstGeom>
          <a:ln>
            <a:noFill/>
          </a:ln>
          <a:effectLst>
            <a:softEdge rad="112500"/>
          </a:effectLst>
        </p:spPr>
      </p:pic>
      <p:pic>
        <p:nvPicPr>
          <p:cNvPr id="10" name="Resim 9">
            <a:extLst>
              <a:ext uri="{FF2B5EF4-FFF2-40B4-BE49-F238E27FC236}">
                <a16:creationId xmlns:a16="http://schemas.microsoft.com/office/drawing/2014/main" id="{C7239B10-0B26-434A-908C-46A398CC3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6374" y="2564904"/>
            <a:ext cx="3440324" cy="1793299"/>
          </a:xfrm>
          <a:prstGeom prst="rect">
            <a:avLst/>
          </a:prstGeom>
          <a:ln>
            <a:noFill/>
          </a:ln>
          <a:effectLst>
            <a:softEdge rad="112500"/>
          </a:effectLst>
        </p:spPr>
      </p:pic>
      <p:pic>
        <p:nvPicPr>
          <p:cNvPr id="12" name="Resim 11">
            <a:extLst>
              <a:ext uri="{FF2B5EF4-FFF2-40B4-BE49-F238E27FC236}">
                <a16:creationId xmlns:a16="http://schemas.microsoft.com/office/drawing/2014/main" id="{24D32DBA-CAED-43E5-B539-E88044472E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6636" y="2484746"/>
            <a:ext cx="3552428" cy="1873457"/>
          </a:xfrm>
          <a:prstGeom prst="rect">
            <a:avLst/>
          </a:prstGeom>
          <a:ln>
            <a:noFill/>
          </a:ln>
          <a:effectLst>
            <a:softEdge rad="112500"/>
          </a:effectLst>
        </p:spPr>
      </p:pic>
    </p:spTree>
    <p:extLst>
      <p:ext uri="{BB962C8B-B14F-4D97-AF65-F5344CB8AC3E}">
        <p14:creationId xmlns:p14="http://schemas.microsoft.com/office/powerpoint/2010/main" val="363920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357166"/>
            <a:ext cx="7915276" cy="5929354"/>
          </a:xfrm>
        </p:spPr>
        <p:txBody>
          <a:bodyPr anchor="t">
            <a:normAutofit fontScale="90000"/>
          </a:bodyPr>
          <a:lstStyle/>
          <a:p>
            <a:br>
              <a:rPr lang="tr-TR" sz="3600" dirty="0"/>
            </a:br>
            <a:r>
              <a:rPr lang="tr-TR" sz="3600" dirty="0"/>
              <a:t>Okulumuz; kariyerli ve seçkin öğretmen ve idari kadrosuyla, çağdaş eğitim araç gereçleriyle donatılmış eğitim ortamlarında;                                     üç farklı alanda, öğrencilerini hem saygın ve         popüler mesleklere hem  de  istedikleri </a:t>
            </a:r>
            <a:br>
              <a:rPr lang="tr-TR" sz="3600" dirty="0"/>
            </a:br>
            <a:r>
              <a:rPr lang="tr-TR" sz="3600" dirty="0"/>
              <a:t>                                     üniversitelere </a:t>
            </a:r>
            <a:br>
              <a:rPr lang="tr-TR" sz="3600" dirty="0"/>
            </a:br>
            <a:r>
              <a:rPr lang="tr-TR" sz="3600" dirty="0"/>
              <a:t>                                     hazırlayan eğitim </a:t>
            </a:r>
            <a:br>
              <a:rPr lang="tr-TR" sz="3600" dirty="0"/>
            </a:br>
            <a:r>
              <a:rPr lang="tr-TR" sz="3600" dirty="0"/>
              <a:t>                                     imkanları  </a:t>
            </a:r>
            <a:br>
              <a:rPr lang="tr-TR" sz="3600" dirty="0"/>
            </a:br>
            <a:r>
              <a:rPr lang="tr-TR" sz="3600" dirty="0"/>
              <a:t>                                      sağlamaktadır</a:t>
            </a:r>
            <a:br>
              <a:rPr lang="tr-TR" dirty="0"/>
            </a:br>
            <a:endParaRPr lang="en-US" b="1" dirty="0">
              <a:solidFill>
                <a:schemeClr val="accent4">
                  <a:lumMod val="75000"/>
                </a:schemeClr>
              </a:solidFill>
              <a:latin typeface="Comic Sans MS" pitchFamily="66" charset="0"/>
            </a:endParaRPr>
          </a:p>
        </p:txBody>
      </p:sp>
      <p:pic>
        <p:nvPicPr>
          <p:cNvPr id="9" name="Resim 8">
            <a:extLst>
              <a:ext uri="{FF2B5EF4-FFF2-40B4-BE49-F238E27FC236}">
                <a16:creationId xmlns:a16="http://schemas.microsoft.com/office/drawing/2014/main" id="{0F03FDCB-08A4-4AF7-8097-89287A826C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786" y="3349711"/>
            <a:ext cx="4248472" cy="2448272"/>
          </a:xfrm>
          <a:prstGeom prst="rect">
            <a:avLst/>
          </a:prstGeom>
          <a:ln>
            <a:noFill/>
          </a:ln>
          <a:effectLst>
            <a:softEdge rad="112500"/>
          </a:effectLst>
        </p:spPr>
      </p:pic>
    </p:spTree>
    <p:extLst>
      <p:ext uri="{BB962C8B-B14F-4D97-AF65-F5344CB8AC3E}">
        <p14:creationId xmlns:p14="http://schemas.microsoft.com/office/powerpoint/2010/main" val="363920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28596" y="571480"/>
            <a:ext cx="8429684" cy="5572164"/>
          </a:xfrm>
        </p:spPr>
        <p:txBody>
          <a:bodyPr>
            <a:normAutofit/>
          </a:bodyPr>
          <a:lstStyle/>
          <a:p>
            <a:pPr>
              <a:buNone/>
            </a:pPr>
            <a:r>
              <a:rPr lang="tr-TR" b="1" dirty="0">
                <a:solidFill>
                  <a:srgbClr val="FF0000"/>
                </a:solidFill>
                <a:latin typeface="Comic Sans MS" pitchFamily="66" charset="0"/>
              </a:rPr>
              <a:t>OKULUMUZDAKİ </a:t>
            </a:r>
          </a:p>
          <a:p>
            <a:pPr>
              <a:buNone/>
            </a:pPr>
            <a:r>
              <a:rPr lang="tr-TR" b="1" dirty="0">
                <a:solidFill>
                  <a:srgbClr val="FF0000"/>
                </a:solidFill>
                <a:latin typeface="Comic Sans MS" pitchFamily="66" charset="0"/>
              </a:rPr>
              <a:t>ALANLAR</a:t>
            </a:r>
            <a:endParaRPr lang="tr-TR" dirty="0">
              <a:solidFill>
                <a:srgbClr val="FF0000"/>
              </a:solidFill>
              <a:latin typeface="Comic Sans MS" pitchFamily="66" charset="0"/>
            </a:endParaRPr>
          </a:p>
          <a:p>
            <a:pPr>
              <a:buNone/>
            </a:pPr>
            <a:r>
              <a:rPr lang="tr-TR" b="1" dirty="0">
                <a:latin typeface="Comic Sans MS" pitchFamily="66" charset="0"/>
              </a:rPr>
              <a:t>1)Bilişim Teknolojileri </a:t>
            </a:r>
          </a:p>
          <a:p>
            <a:pPr>
              <a:buNone/>
            </a:pPr>
            <a:r>
              <a:rPr lang="tr-TR" b="1" dirty="0">
                <a:latin typeface="Comic Sans MS" pitchFamily="66" charset="0"/>
              </a:rPr>
              <a:t>Alanı</a:t>
            </a:r>
            <a:endParaRPr lang="tr-TR" dirty="0">
              <a:latin typeface="Comic Sans MS" pitchFamily="66" charset="0"/>
            </a:endParaRPr>
          </a:p>
          <a:p>
            <a:pPr>
              <a:buNone/>
            </a:pPr>
            <a:r>
              <a:rPr lang="tr-TR" b="1" dirty="0">
                <a:latin typeface="Comic Sans MS" pitchFamily="66" charset="0"/>
              </a:rPr>
              <a:t>2) Elektrik Elektronik </a:t>
            </a:r>
          </a:p>
          <a:p>
            <a:pPr>
              <a:buNone/>
            </a:pPr>
            <a:r>
              <a:rPr lang="tr-TR" b="1" dirty="0">
                <a:latin typeface="Comic Sans MS" pitchFamily="66" charset="0"/>
              </a:rPr>
              <a:t>Teknolojisi Alanı</a:t>
            </a:r>
            <a:endParaRPr lang="tr-TR" dirty="0">
              <a:latin typeface="Comic Sans MS" pitchFamily="66" charset="0"/>
            </a:endParaRPr>
          </a:p>
          <a:p>
            <a:pPr>
              <a:buNone/>
            </a:pPr>
            <a:r>
              <a:rPr lang="tr-TR" b="1" dirty="0">
                <a:latin typeface="Comic Sans MS" pitchFamily="66" charset="0"/>
              </a:rPr>
              <a:t>3)İnşaat Teknolojisi Alanı</a:t>
            </a:r>
            <a:endParaRPr lang="tr-TR" dirty="0">
              <a:latin typeface="Comic Sans MS" pitchFamily="66" charset="0"/>
            </a:endParaRPr>
          </a:p>
        </p:txBody>
      </p:sp>
      <p:pic>
        <p:nvPicPr>
          <p:cNvPr id="7" name="Resim 6">
            <a:extLst>
              <a:ext uri="{FF2B5EF4-FFF2-40B4-BE49-F238E27FC236}">
                <a16:creationId xmlns:a16="http://schemas.microsoft.com/office/drawing/2014/main" id="{881BEEE0-B3F4-4312-8DDB-F8E7251EF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268760"/>
            <a:ext cx="3314700" cy="1944216"/>
          </a:xfrm>
          <a:prstGeom prst="rect">
            <a:avLst/>
          </a:prstGeom>
          <a:ln>
            <a:noFill/>
          </a:ln>
          <a:effectLst>
            <a:softEdge rad="112500"/>
          </a:effectLst>
        </p:spPr>
      </p:pic>
      <p:pic>
        <p:nvPicPr>
          <p:cNvPr id="9" name="Resim 8">
            <a:extLst>
              <a:ext uri="{FF2B5EF4-FFF2-40B4-BE49-F238E27FC236}">
                <a16:creationId xmlns:a16="http://schemas.microsoft.com/office/drawing/2014/main" id="{285113E9-8229-4D32-BC1B-FF60C4219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619505"/>
            <a:ext cx="3024336" cy="1761823"/>
          </a:xfrm>
          <a:prstGeom prst="rect">
            <a:avLst/>
          </a:prstGeom>
          <a:ln>
            <a:noFill/>
          </a:ln>
          <a:effectLst>
            <a:softEdge rad="112500"/>
          </a:effectLst>
        </p:spPr>
      </p:pic>
      <p:pic>
        <p:nvPicPr>
          <p:cNvPr id="13" name="Resim 12">
            <a:extLst>
              <a:ext uri="{FF2B5EF4-FFF2-40B4-BE49-F238E27FC236}">
                <a16:creationId xmlns:a16="http://schemas.microsoft.com/office/drawing/2014/main" id="{8F60B38A-4036-4C20-AE31-F770C4439E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4619506"/>
            <a:ext cx="3114099" cy="1761822"/>
          </a:xfrm>
          <a:prstGeom prst="rect">
            <a:avLst/>
          </a:prstGeom>
          <a:ln>
            <a:noFill/>
          </a:ln>
          <a:effectLst>
            <a:softEdge rad="112500"/>
          </a:effectLst>
        </p:spPr>
      </p:pic>
    </p:spTree>
    <p:extLst>
      <p:ext uri="{BB962C8B-B14F-4D97-AF65-F5344CB8AC3E}">
        <p14:creationId xmlns:p14="http://schemas.microsoft.com/office/powerpoint/2010/main" val="1101633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428604"/>
            <a:ext cx="8429684" cy="5929354"/>
          </a:xfrm>
        </p:spPr>
        <p:txBody>
          <a:bodyPr>
            <a:normAutofit fontScale="85000" lnSpcReduction="10000"/>
          </a:bodyPr>
          <a:lstStyle/>
          <a:p>
            <a:pPr>
              <a:buNone/>
            </a:pPr>
            <a:endParaRPr lang="tr-TR" sz="2800" b="1" dirty="0">
              <a:solidFill>
                <a:srgbClr val="FF0000"/>
              </a:solidFill>
              <a:latin typeface="Comic Sans MS" pitchFamily="66" charset="0"/>
            </a:endParaRPr>
          </a:p>
          <a:p>
            <a:pPr algn="ctr">
              <a:buNone/>
            </a:pPr>
            <a:r>
              <a:rPr lang="tr-TR" sz="2800" b="1" dirty="0">
                <a:solidFill>
                  <a:srgbClr val="FF0000"/>
                </a:solidFill>
                <a:latin typeface="Comic Sans MS" pitchFamily="66" charset="0"/>
              </a:rPr>
              <a:t>                     BİLİŞİM TEKNOLOJİLERİ ALANI</a:t>
            </a:r>
            <a:endParaRPr lang="tr-TR" sz="2800" dirty="0">
              <a:solidFill>
                <a:srgbClr val="FF0000"/>
              </a:solidFill>
              <a:latin typeface="Comic Sans MS" pitchFamily="66" charset="0"/>
            </a:endParaRPr>
          </a:p>
          <a:p>
            <a:pPr>
              <a:buNone/>
            </a:pPr>
            <a:r>
              <a:rPr lang="tr-TR" sz="2800" dirty="0">
                <a:latin typeface="Comic Sans MS" pitchFamily="66" charset="0"/>
              </a:rPr>
              <a:t>                                  Bilişim teknolojileri alanı, bilgisayar                   </a:t>
            </a:r>
          </a:p>
          <a:p>
            <a:pPr>
              <a:buNone/>
            </a:pPr>
            <a:r>
              <a:rPr lang="tr-TR" sz="2800" dirty="0">
                <a:latin typeface="Comic Sans MS" pitchFamily="66" charset="0"/>
              </a:rPr>
              <a:t>                                  sistemlerinin yazılım</a:t>
            </a:r>
          </a:p>
          <a:p>
            <a:pPr>
              <a:buNone/>
            </a:pPr>
            <a:r>
              <a:rPr lang="tr-TR" sz="2800" dirty="0">
                <a:latin typeface="Comic Sans MS" pitchFamily="66" charset="0"/>
              </a:rPr>
              <a:t>ve donanım kurulumu yanında alanın bilgisayar teknik</a:t>
            </a:r>
          </a:p>
          <a:p>
            <a:pPr>
              <a:buNone/>
            </a:pPr>
            <a:r>
              <a:rPr lang="tr-TR" sz="2800" dirty="0">
                <a:latin typeface="Comic Sans MS" pitchFamily="66" charset="0"/>
              </a:rPr>
              <a:t>servisi ve web programcılığı dallarının yeterliklerini</a:t>
            </a:r>
          </a:p>
          <a:p>
            <a:pPr>
              <a:buNone/>
            </a:pPr>
            <a:r>
              <a:rPr lang="tr-TR" sz="2800" dirty="0">
                <a:latin typeface="Comic Sans MS" pitchFamily="66" charset="0"/>
              </a:rPr>
              <a:t>kazandırmaya yönelik eğitim ve öğretim veren alandır.</a:t>
            </a:r>
          </a:p>
          <a:p>
            <a:pPr>
              <a:buNone/>
            </a:pPr>
            <a:r>
              <a:rPr lang="tr-TR" sz="2800" b="1" dirty="0">
                <a:solidFill>
                  <a:srgbClr val="FF0000"/>
                </a:solidFill>
                <a:latin typeface="Comic Sans MS" pitchFamily="66" charset="0"/>
              </a:rPr>
              <a:t>Bu alan mezunları </a:t>
            </a:r>
            <a:r>
              <a:rPr lang="tr-TR" sz="2800" dirty="0">
                <a:latin typeface="Comic Sans MS" pitchFamily="66" charset="0"/>
              </a:rPr>
              <a:t>üniversite eğitimlerine devam</a:t>
            </a:r>
          </a:p>
          <a:p>
            <a:pPr>
              <a:buNone/>
            </a:pPr>
            <a:r>
              <a:rPr lang="tr-TR" sz="2800" dirty="0">
                <a:latin typeface="Comic Sans MS" pitchFamily="66" charset="0"/>
              </a:rPr>
              <a:t>edebilirler; Ağ Kurulumu ve Yönetimi, Bilgisayar Bakım ve</a:t>
            </a:r>
          </a:p>
          <a:p>
            <a:pPr>
              <a:buNone/>
            </a:pPr>
            <a:r>
              <a:rPr lang="tr-TR" sz="2800" dirty="0">
                <a:latin typeface="Comic Sans MS" pitchFamily="66" charset="0"/>
              </a:rPr>
              <a:t>Onarımı, Yazılım ve Program Geliştirme, Web Tasarımı</a:t>
            </a:r>
          </a:p>
          <a:p>
            <a:pPr>
              <a:buNone/>
            </a:pPr>
            <a:r>
              <a:rPr lang="tr-TR" sz="2800" dirty="0">
                <a:latin typeface="Comic Sans MS" pitchFamily="66" charset="0"/>
              </a:rPr>
              <a:t>Yapma gibi hizmetler veren ya da bu hizmetlere ihtiyaç</a:t>
            </a:r>
          </a:p>
          <a:p>
            <a:pPr>
              <a:buNone/>
            </a:pPr>
            <a:r>
              <a:rPr lang="tr-TR" sz="2800" dirty="0">
                <a:latin typeface="Comic Sans MS" pitchFamily="66" charset="0"/>
              </a:rPr>
              <a:t>duyan tüm kamu ve özel sektör kurum ve kuruluşlarında</a:t>
            </a:r>
          </a:p>
          <a:p>
            <a:pPr>
              <a:buNone/>
            </a:pPr>
            <a:r>
              <a:rPr lang="tr-TR" sz="2800" dirty="0">
                <a:latin typeface="Comic Sans MS" pitchFamily="66" charset="0"/>
              </a:rPr>
              <a:t>çalışabilirler ya da kendi iş yerlerini açabilirler.</a:t>
            </a:r>
          </a:p>
          <a:p>
            <a:pPr algn="just">
              <a:buNone/>
            </a:pPr>
            <a:endParaRPr lang="tr-TR" sz="3000" b="1" dirty="0">
              <a:latin typeface="Comic Sans MS" pitchFamily="66" charset="0"/>
            </a:endParaRPr>
          </a:p>
        </p:txBody>
      </p:sp>
      <p:pic>
        <p:nvPicPr>
          <p:cNvPr id="4" name="3 Resim" descr="indir (1).jpg"/>
          <p:cNvPicPr>
            <a:picLocks noChangeAspect="1"/>
          </p:cNvPicPr>
          <p:nvPr/>
        </p:nvPicPr>
        <p:blipFill>
          <a:blip r:embed="rId2"/>
          <a:stretch>
            <a:fillRect/>
          </a:stretch>
        </p:blipFill>
        <p:spPr>
          <a:xfrm>
            <a:off x="571472" y="500042"/>
            <a:ext cx="2928958" cy="1571636"/>
          </a:xfrm>
          <a:prstGeom prst="rect">
            <a:avLst/>
          </a:prstGeom>
          <a:ln>
            <a:noFill/>
          </a:ln>
          <a:effectLst>
            <a:softEdge rad="11250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ctrTitle"/>
          </p:nvPr>
        </p:nvSpPr>
        <p:spPr>
          <a:xfrm>
            <a:off x="539552" y="476672"/>
            <a:ext cx="8136904" cy="6048672"/>
          </a:xfrm>
        </p:spPr>
        <p:txBody>
          <a:bodyPr>
            <a:normAutofit fontScale="90000"/>
          </a:bodyPr>
          <a:lstStyle/>
          <a:p>
            <a:pPr algn="l">
              <a:spcAft>
                <a:spcPts val="600"/>
              </a:spcAft>
            </a:pPr>
            <a:br>
              <a:rPr lang="tr-TR" sz="2800" b="1">
                <a:solidFill>
                  <a:srgbClr val="FF0000"/>
                </a:solidFill>
                <a:latin typeface="Comic Sans MS" panose="030F0702030302020204" pitchFamily="66" charset="0"/>
              </a:rPr>
            </a:br>
            <a:r>
              <a:rPr lang="tr-TR" sz="2800" b="1">
                <a:solidFill>
                  <a:srgbClr val="FF0000"/>
                </a:solidFill>
                <a:latin typeface="Comic Sans MS" panose="030F0702030302020204" pitchFamily="66" charset="0"/>
              </a:rPr>
              <a:t>ELEKTRİK ELEKTRONİK TEKNOLOJİSİ ALANI</a:t>
            </a:r>
            <a:br>
              <a:rPr lang="tr-TR" sz="2800" b="1">
                <a:solidFill>
                  <a:srgbClr val="FF0000"/>
                </a:solidFill>
                <a:latin typeface="Comic Sans MS" panose="030F0702030302020204" pitchFamily="66" charset="0"/>
              </a:rPr>
            </a:br>
            <a:r>
              <a:rPr lang="tr-TR" sz="2400" b="1">
                <a:solidFill>
                  <a:srgbClr val="7030A0"/>
                </a:solidFill>
                <a:latin typeface="Comic Sans MS" panose="030F0702030302020204" pitchFamily="66" charset="0"/>
              </a:rPr>
              <a:t>Elektrik-elektronik </a:t>
            </a:r>
            <a:r>
              <a:rPr lang="tr-TR" sz="2400" b="1" dirty="0">
                <a:solidFill>
                  <a:srgbClr val="7030A0"/>
                </a:solidFill>
                <a:latin typeface="Comic Sans MS" panose="030F0702030302020204" pitchFamily="66" charset="0"/>
              </a:rPr>
              <a:t>teknolojisi </a:t>
            </a:r>
            <a:r>
              <a:rPr lang="tr-TR" sz="2400" b="1">
                <a:solidFill>
                  <a:srgbClr val="7030A0"/>
                </a:solidFill>
                <a:latin typeface="Comic Sans MS" panose="030F0702030302020204" pitchFamily="66" charset="0"/>
              </a:rPr>
              <a:t>alanı içinde </a:t>
            </a:r>
            <a:r>
              <a:rPr lang="tr-TR" sz="2400" b="1" dirty="0">
                <a:solidFill>
                  <a:srgbClr val="7030A0"/>
                </a:solidFill>
                <a:latin typeface="Comic Sans MS" panose="030F0702030302020204" pitchFamily="66" charset="0"/>
              </a:rPr>
              <a:t>yer </a:t>
            </a:r>
            <a:r>
              <a:rPr lang="tr-TR" sz="2400" b="1">
                <a:solidFill>
                  <a:srgbClr val="7030A0"/>
                </a:solidFill>
                <a:latin typeface="Comic Sans MS" panose="030F0702030302020204" pitchFamily="66" charset="0"/>
              </a:rPr>
              <a:t>alan dalların </a:t>
            </a:r>
            <a:r>
              <a:rPr lang="tr-TR" sz="2400" b="1" dirty="0">
                <a:solidFill>
                  <a:srgbClr val="7030A0"/>
                </a:solidFill>
                <a:latin typeface="Comic Sans MS" panose="030F0702030302020204" pitchFamily="66" charset="0"/>
              </a:rPr>
              <a:t>yeterliklerini kazandırmaya yönelik; doğru ve alternatif akım makinelerinin sarımı ile bakım ve onarımı, büro makinelerinin bakım ve onarımı, elektrik tesisatlarının çekilmesi ve panoların montajı, elektrikli ev aletlerinin bakım ve onarımı, elektromekanik taşıyıcıların bakım ve onarımı, endüstriyel tesislerin elektrik-elektronik sistemlerinin bakım ve onarımı, görüntü ve ses sistemlerinin kurulumu ve bakımı, güvenlik sistemlerinin kurulumu ve bakımı, haberleşme sistemlerinin kurulumu ve bakımı ve yüksek gerilim sistemlerinin kurulumu ve bakımı ile ilgili yeterliklerin kazandırılmasına yönelik eğitim ve öğretim verilen alandır.</a:t>
            </a:r>
            <a:br>
              <a:rPr lang="tr-TR" sz="2400" b="1" dirty="0">
                <a:solidFill>
                  <a:srgbClr val="7030A0"/>
                </a:solidFill>
                <a:latin typeface="Comic Sans MS" panose="030F0702030302020204" pitchFamily="66" charset="0"/>
              </a:rPr>
            </a:br>
            <a:br>
              <a:rPr lang="tr-TR" sz="2800" dirty="0"/>
            </a:br>
            <a:endParaRPr lang="tr-TR" altLang="tr-TR" sz="2800" b="1" dirty="0">
              <a:solidFill>
                <a:srgbClr val="7030A0"/>
              </a:solidFill>
              <a:latin typeface="Comic Sans MS" pitchFamily="66" charset="0"/>
            </a:endParaRPr>
          </a:p>
        </p:txBody>
      </p:sp>
    </p:spTree>
    <p:extLst>
      <p:ext uri="{BB962C8B-B14F-4D97-AF65-F5344CB8AC3E}">
        <p14:creationId xmlns:p14="http://schemas.microsoft.com/office/powerpoint/2010/main" val="238376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ctrTitle"/>
          </p:nvPr>
        </p:nvSpPr>
        <p:spPr>
          <a:xfrm>
            <a:off x="749300" y="476672"/>
            <a:ext cx="7772400" cy="5976664"/>
          </a:xfrm>
        </p:spPr>
        <p:txBody>
          <a:bodyPr anchor="t"/>
          <a:lstStyle/>
          <a:p>
            <a:pPr lvl="0" algn="l"/>
            <a:r>
              <a:rPr lang="tr-TR" altLang="tr-TR" sz="2400" b="1" dirty="0">
                <a:solidFill>
                  <a:srgbClr val="FF0000"/>
                </a:solidFill>
                <a:latin typeface="Comic Sans MS" panose="030F0702030302020204" pitchFamily="66" charset="0"/>
              </a:rPr>
              <a:t>Elektrik elektronik teknolojisi alan mezunları</a:t>
            </a:r>
            <a:br>
              <a:rPr lang="tr-TR" altLang="tr-TR" sz="2400" b="1" dirty="0">
                <a:solidFill>
                  <a:srgbClr val="FF0000"/>
                </a:solidFill>
                <a:latin typeface="Comic Sans MS" panose="030F0702030302020204" pitchFamily="66" charset="0"/>
              </a:rPr>
            </a:br>
            <a:r>
              <a:rPr lang="tr-TR" altLang="tr-TR" sz="2400" b="1" dirty="0">
                <a:solidFill>
                  <a:schemeClr val="bg2">
                    <a:lumMod val="25000"/>
                  </a:schemeClr>
                </a:solidFill>
                <a:latin typeface="Comic Sans MS" panose="030F0702030302020204" pitchFamily="66" charset="0"/>
              </a:rPr>
              <a:t>*Üniversite eğitimlerine devam edebilirler,</a:t>
            </a:r>
            <a:br>
              <a:rPr lang="tr-TR" altLang="tr-TR" sz="2400" b="1" dirty="0">
                <a:solidFill>
                  <a:schemeClr val="bg2">
                    <a:lumMod val="25000"/>
                  </a:schemeClr>
                </a:solidFill>
                <a:latin typeface="Comic Sans MS" panose="030F0702030302020204" pitchFamily="66" charset="0"/>
              </a:rPr>
            </a:br>
            <a:r>
              <a:rPr lang="tr-TR" altLang="tr-TR" sz="2400" b="1" dirty="0">
                <a:solidFill>
                  <a:schemeClr val="bg2">
                    <a:lumMod val="25000"/>
                  </a:schemeClr>
                </a:solidFill>
                <a:latin typeface="Comic Sans MS" panose="030F0702030302020204" pitchFamily="66" charset="0"/>
              </a:rPr>
              <a:t>*Kendi işyerlerini açabilirler. </a:t>
            </a:r>
            <a:br>
              <a:rPr lang="tr-TR" altLang="tr-TR" sz="2400" b="1" dirty="0">
                <a:solidFill>
                  <a:srgbClr val="7030A0"/>
                </a:solidFill>
                <a:latin typeface="Comic Sans MS" panose="030F0702030302020204" pitchFamily="66" charset="0"/>
              </a:rPr>
            </a:br>
            <a:r>
              <a:rPr lang="tr-TR" altLang="tr-TR" sz="2200" b="1" dirty="0">
                <a:solidFill>
                  <a:srgbClr val="7030A0"/>
                </a:solidFill>
                <a:latin typeface="Comic Sans MS" panose="030F0702030302020204" pitchFamily="66" charset="0"/>
              </a:rPr>
              <a:t>1. Elektrik makineleri bobin sarım atölyelerinde,</a:t>
            </a:r>
            <a:br>
              <a:rPr lang="tr-TR" altLang="tr-TR" sz="2200" b="1" dirty="0">
                <a:solidFill>
                  <a:srgbClr val="7030A0"/>
                </a:solidFill>
                <a:latin typeface="Comic Sans MS" panose="030F0702030302020204" pitchFamily="66" charset="0"/>
              </a:rPr>
            </a:br>
            <a:r>
              <a:rPr lang="tr-TR" altLang="tr-TR" sz="2200" b="1" dirty="0">
                <a:solidFill>
                  <a:srgbClr val="7030A0"/>
                </a:solidFill>
                <a:latin typeface="Comic Sans MS" panose="030F0702030302020204" pitchFamily="66" charset="0"/>
              </a:rPr>
              <a:t>2. Büro makineleri teknik servislerinde,</a:t>
            </a:r>
            <a:br>
              <a:rPr lang="tr-TR" altLang="tr-TR" sz="2200" b="1" dirty="0">
                <a:solidFill>
                  <a:srgbClr val="7030A0"/>
                </a:solidFill>
                <a:latin typeface="Comic Sans MS" panose="030F0702030302020204" pitchFamily="66" charset="0"/>
              </a:rPr>
            </a:br>
            <a:r>
              <a:rPr lang="tr-TR" altLang="tr-TR" sz="2200" b="1" dirty="0">
                <a:solidFill>
                  <a:srgbClr val="7030A0"/>
                </a:solidFill>
                <a:latin typeface="Comic Sans MS" panose="030F0702030302020204" pitchFamily="66" charset="0"/>
              </a:rPr>
              <a:t>3. Elektrik tesisatçılarında,</a:t>
            </a:r>
            <a:br>
              <a:rPr lang="tr-TR" altLang="tr-TR" sz="2200" b="1" dirty="0">
                <a:solidFill>
                  <a:srgbClr val="7030A0"/>
                </a:solidFill>
                <a:latin typeface="Comic Sans MS" panose="030F0702030302020204" pitchFamily="66" charset="0"/>
              </a:rPr>
            </a:br>
            <a:r>
              <a:rPr lang="tr-TR" altLang="tr-TR" sz="2200" b="1" dirty="0">
                <a:solidFill>
                  <a:srgbClr val="7030A0"/>
                </a:solidFill>
                <a:latin typeface="Comic Sans MS" panose="030F0702030302020204" pitchFamily="66" charset="0"/>
              </a:rPr>
              <a:t>4. Elektrik pano kurulum atölyelerinde,</a:t>
            </a:r>
            <a:br>
              <a:rPr lang="tr-TR" altLang="tr-TR" sz="2200" b="1" dirty="0">
                <a:solidFill>
                  <a:srgbClr val="7030A0"/>
                </a:solidFill>
                <a:latin typeface="Comic Sans MS" panose="030F0702030302020204" pitchFamily="66" charset="0"/>
              </a:rPr>
            </a:br>
            <a:r>
              <a:rPr lang="tr-TR" altLang="tr-TR" sz="2200" b="1" dirty="0">
                <a:solidFill>
                  <a:srgbClr val="7030A0"/>
                </a:solidFill>
                <a:latin typeface="Comic Sans MS" panose="030F0702030302020204" pitchFamily="66" charset="0"/>
              </a:rPr>
              <a:t>5. Asansör ve yürüyen merdiven teknik servislerinde,</a:t>
            </a:r>
            <a:br>
              <a:rPr lang="tr-TR" altLang="tr-TR" sz="2200" b="1" dirty="0">
                <a:solidFill>
                  <a:srgbClr val="7030A0"/>
                </a:solidFill>
                <a:latin typeface="Comic Sans MS" panose="030F0702030302020204" pitchFamily="66" charset="0"/>
              </a:rPr>
            </a:br>
            <a:r>
              <a:rPr lang="tr-TR" altLang="tr-TR" sz="2200" b="1" dirty="0">
                <a:solidFill>
                  <a:srgbClr val="7030A0"/>
                </a:solidFill>
                <a:latin typeface="Comic Sans MS" panose="030F0702030302020204" pitchFamily="66" charset="0"/>
              </a:rPr>
              <a:t>6. Elektrikli ev aletleri teknik servislerinde,</a:t>
            </a:r>
            <a:br>
              <a:rPr lang="tr-TR" altLang="tr-TR" sz="2200" b="1" dirty="0">
                <a:solidFill>
                  <a:srgbClr val="7030A0"/>
                </a:solidFill>
                <a:latin typeface="Comic Sans MS" panose="030F0702030302020204" pitchFamily="66" charset="0"/>
              </a:rPr>
            </a:br>
            <a:r>
              <a:rPr lang="tr-TR" altLang="tr-TR" sz="2200" b="1" dirty="0">
                <a:solidFill>
                  <a:srgbClr val="7030A0"/>
                </a:solidFill>
                <a:latin typeface="Comic Sans MS" panose="030F0702030302020204" pitchFamily="66" charset="0"/>
              </a:rPr>
              <a:t>7. Güvenlik sistemleri teknik servislerinde,</a:t>
            </a:r>
            <a:br>
              <a:rPr lang="tr-TR" altLang="tr-TR" sz="2200" b="1" dirty="0">
                <a:solidFill>
                  <a:srgbClr val="7030A0"/>
                </a:solidFill>
                <a:latin typeface="Comic Sans MS" panose="030F0702030302020204" pitchFamily="66" charset="0"/>
              </a:rPr>
            </a:br>
            <a:r>
              <a:rPr lang="tr-TR" altLang="tr-TR" sz="2200" b="1" dirty="0">
                <a:solidFill>
                  <a:srgbClr val="7030A0"/>
                </a:solidFill>
                <a:latin typeface="Comic Sans MS" panose="030F0702030302020204" pitchFamily="66" charset="0"/>
              </a:rPr>
              <a:t>8. Haberleşme ve iletişim cihazları teknik servislerinde,</a:t>
            </a:r>
            <a:br>
              <a:rPr lang="tr-TR" altLang="tr-TR" sz="2200" b="1" dirty="0">
                <a:solidFill>
                  <a:srgbClr val="7030A0"/>
                </a:solidFill>
                <a:latin typeface="Comic Sans MS" panose="030F0702030302020204" pitchFamily="66" charset="0"/>
              </a:rPr>
            </a:br>
            <a:r>
              <a:rPr lang="tr-TR" altLang="tr-TR" sz="2200" b="1" dirty="0">
                <a:solidFill>
                  <a:srgbClr val="7030A0"/>
                </a:solidFill>
                <a:latin typeface="Comic Sans MS" panose="030F0702030302020204" pitchFamily="66" charset="0"/>
              </a:rPr>
              <a:t>9. Televizyon ve radyo tamir atölyelerinde,</a:t>
            </a:r>
            <a:br>
              <a:rPr lang="tr-TR" altLang="tr-TR" sz="2200" b="1" dirty="0">
                <a:solidFill>
                  <a:srgbClr val="7030A0"/>
                </a:solidFill>
                <a:latin typeface="Comic Sans MS" panose="030F0702030302020204" pitchFamily="66" charset="0"/>
              </a:rPr>
            </a:br>
            <a:r>
              <a:rPr lang="tr-TR" altLang="tr-TR" sz="2200" b="1" dirty="0">
                <a:solidFill>
                  <a:srgbClr val="7030A0"/>
                </a:solidFill>
                <a:latin typeface="Comic Sans MS" panose="030F0702030302020204" pitchFamily="66" charset="0"/>
              </a:rPr>
              <a:t>10. Seslendirme ve ışık sistemleri teknik servisinde,</a:t>
            </a:r>
            <a:br>
              <a:rPr lang="tr-TR" altLang="tr-TR" sz="2200" b="1" dirty="0">
                <a:solidFill>
                  <a:srgbClr val="7030A0"/>
                </a:solidFill>
                <a:latin typeface="Comic Sans MS" panose="030F0702030302020204" pitchFamily="66" charset="0"/>
              </a:rPr>
            </a:br>
            <a:r>
              <a:rPr lang="tr-TR" altLang="tr-TR" sz="2200" b="1" dirty="0">
                <a:solidFill>
                  <a:srgbClr val="7030A0"/>
                </a:solidFill>
                <a:latin typeface="Comic Sans MS" panose="030F0702030302020204" pitchFamily="66" charset="0"/>
              </a:rPr>
              <a:t>11. Endüstriyel fabrika ve atölyelerde,</a:t>
            </a:r>
            <a:br>
              <a:rPr lang="tr-TR" altLang="tr-TR" sz="2200" b="1" dirty="0">
                <a:solidFill>
                  <a:srgbClr val="7030A0"/>
                </a:solidFill>
                <a:latin typeface="Comic Sans MS" panose="030F0702030302020204" pitchFamily="66" charset="0"/>
              </a:rPr>
            </a:br>
            <a:r>
              <a:rPr lang="tr-TR" altLang="tr-TR" sz="2200" b="1" dirty="0">
                <a:solidFill>
                  <a:srgbClr val="7030A0"/>
                </a:solidFill>
                <a:latin typeface="Comic Sans MS" panose="030F0702030302020204" pitchFamily="66" charset="0"/>
              </a:rPr>
              <a:t>12. Yüksek gerilim proje taahhüt firmalarında,</a:t>
            </a:r>
            <a:br>
              <a:rPr lang="tr-TR" altLang="tr-TR" sz="2200" b="1" dirty="0">
                <a:solidFill>
                  <a:srgbClr val="7030A0"/>
                </a:solidFill>
                <a:latin typeface="Comic Sans MS" panose="030F0702030302020204" pitchFamily="66" charset="0"/>
              </a:rPr>
            </a:br>
            <a:r>
              <a:rPr lang="tr-TR" altLang="tr-TR" sz="2200" b="1" dirty="0">
                <a:solidFill>
                  <a:srgbClr val="7030A0"/>
                </a:solidFill>
                <a:latin typeface="Comic Sans MS" panose="030F0702030302020204" pitchFamily="66" charset="0"/>
              </a:rPr>
              <a:t>13. Elektrik tesisatı proje taahhüt firmalarında vb.</a:t>
            </a:r>
            <a:br>
              <a:rPr lang="tr-TR" altLang="tr-TR" sz="2200" b="1" dirty="0">
                <a:solidFill>
                  <a:srgbClr val="7030A0"/>
                </a:solidFill>
                <a:latin typeface="Comic Sans MS" panose="030F0702030302020204" pitchFamily="66" charset="0"/>
              </a:rPr>
            </a:br>
            <a:r>
              <a:rPr lang="tr-TR" altLang="tr-TR" sz="2200" b="1" dirty="0">
                <a:solidFill>
                  <a:srgbClr val="7030A0"/>
                </a:solidFill>
                <a:latin typeface="Comic Sans MS" panose="030F0702030302020204" pitchFamily="66" charset="0"/>
              </a:rPr>
              <a:t>yerlerde çalışabilirler.</a:t>
            </a:r>
          </a:p>
        </p:txBody>
      </p:sp>
    </p:spTree>
    <p:extLst>
      <p:ext uri="{BB962C8B-B14F-4D97-AF65-F5344CB8AC3E}">
        <p14:creationId xmlns:p14="http://schemas.microsoft.com/office/powerpoint/2010/main" val="11833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Başlık"/>
          <p:cNvSpPr>
            <a:spLocks noGrp="1"/>
          </p:cNvSpPr>
          <p:nvPr>
            <p:ph type="ctrTitle"/>
          </p:nvPr>
        </p:nvSpPr>
        <p:spPr>
          <a:xfrm>
            <a:off x="749300" y="476672"/>
            <a:ext cx="7772400" cy="5904656"/>
          </a:xfrm>
        </p:spPr>
        <p:txBody>
          <a:bodyPr anchor="t">
            <a:normAutofit fontScale="90000"/>
          </a:bodyPr>
          <a:lstStyle/>
          <a:p>
            <a:pPr algn="l">
              <a:spcAft>
                <a:spcPts val="600"/>
              </a:spcAft>
            </a:pPr>
            <a:r>
              <a:rPr lang="tr-TR" sz="2800" b="1" dirty="0">
                <a:solidFill>
                  <a:srgbClr val="FF0000"/>
                </a:solidFill>
                <a:latin typeface="Comic Sans MS" panose="030F0702030302020204" pitchFamily="66" charset="0"/>
              </a:rPr>
              <a:t>İNŞAAT TEKNOLOJİSİ ALANI</a:t>
            </a:r>
            <a:br>
              <a:rPr lang="tr-TR" sz="2800" b="1" dirty="0">
                <a:solidFill>
                  <a:srgbClr val="FF0000"/>
                </a:solidFill>
                <a:latin typeface="Comic Sans MS" panose="030F0702030302020204" pitchFamily="66" charset="0"/>
              </a:rPr>
            </a:br>
            <a:r>
              <a:rPr lang="tr-TR" sz="2400" b="1" dirty="0">
                <a:solidFill>
                  <a:srgbClr val="7030A0"/>
                </a:solidFill>
                <a:latin typeface="Comic Sans MS" panose="030F0702030302020204" pitchFamily="66" charset="0"/>
              </a:rPr>
              <a:t>İnşaat teknolojisi alanı içinde yer alan ahşap yapı sistemleri, betonarme yapı sistemleri, beton-çimento ve zemin teknolojisi, </a:t>
            </a:r>
            <a:br>
              <a:rPr lang="tr-TR" sz="2400" b="1" dirty="0">
                <a:solidFill>
                  <a:srgbClr val="7030A0"/>
                </a:solidFill>
                <a:latin typeface="Comic Sans MS" panose="030F0702030302020204" pitchFamily="66" charset="0"/>
              </a:rPr>
            </a:br>
            <a:r>
              <a:rPr lang="tr-TR" sz="2400" b="1" dirty="0">
                <a:solidFill>
                  <a:srgbClr val="7030A0"/>
                </a:solidFill>
                <a:latin typeface="Comic Sans MS" panose="030F0702030302020204" pitchFamily="66" charset="0"/>
              </a:rPr>
              <a:t>cephe sistemleri, çatı </a:t>
            </a:r>
            <a:br>
              <a:rPr lang="tr-TR" sz="2400" b="1" dirty="0">
                <a:solidFill>
                  <a:srgbClr val="7030A0"/>
                </a:solidFill>
                <a:latin typeface="Comic Sans MS" panose="030F0702030302020204" pitchFamily="66" charset="0"/>
              </a:rPr>
            </a:br>
            <a:r>
              <a:rPr lang="tr-TR" sz="2400" b="1" dirty="0">
                <a:solidFill>
                  <a:srgbClr val="7030A0"/>
                </a:solidFill>
                <a:latin typeface="Comic Sans MS" panose="030F0702030302020204" pitchFamily="66" charset="0"/>
              </a:rPr>
              <a:t>sistemleri, çelik yapı </a:t>
            </a:r>
            <a:br>
              <a:rPr lang="tr-TR" sz="2400" b="1" dirty="0">
                <a:solidFill>
                  <a:srgbClr val="7030A0"/>
                </a:solidFill>
                <a:latin typeface="Comic Sans MS" panose="030F0702030302020204" pitchFamily="66" charset="0"/>
              </a:rPr>
            </a:br>
            <a:r>
              <a:rPr lang="tr-TR" sz="2400" b="1" dirty="0">
                <a:solidFill>
                  <a:srgbClr val="7030A0"/>
                </a:solidFill>
                <a:latin typeface="Comic Sans MS" panose="030F0702030302020204" pitchFamily="66" charset="0"/>
              </a:rPr>
              <a:t>teknik ressamlığı, iç </a:t>
            </a:r>
            <a:br>
              <a:rPr lang="tr-TR" sz="2400" b="1" dirty="0">
                <a:solidFill>
                  <a:srgbClr val="7030A0"/>
                </a:solidFill>
                <a:latin typeface="Comic Sans MS" panose="030F0702030302020204" pitchFamily="66" charset="0"/>
              </a:rPr>
            </a:br>
            <a:r>
              <a:rPr lang="tr-TR" sz="2400" b="1" dirty="0">
                <a:solidFill>
                  <a:srgbClr val="7030A0"/>
                </a:solidFill>
                <a:latin typeface="Comic Sans MS" panose="030F0702030302020204" pitchFamily="66" charset="0"/>
              </a:rPr>
              <a:t>mekân teknik ressamlığı, </a:t>
            </a:r>
            <a:br>
              <a:rPr lang="tr-TR" sz="2400" b="1" dirty="0">
                <a:solidFill>
                  <a:srgbClr val="7030A0"/>
                </a:solidFill>
                <a:latin typeface="Comic Sans MS" panose="030F0702030302020204" pitchFamily="66" charset="0"/>
              </a:rPr>
            </a:br>
            <a:r>
              <a:rPr lang="tr-TR" sz="2400" b="1" dirty="0">
                <a:solidFill>
                  <a:srgbClr val="7030A0"/>
                </a:solidFill>
                <a:latin typeface="Comic Sans MS" panose="030F0702030302020204" pitchFamily="66" charset="0"/>
              </a:rPr>
              <a:t>mimari yapı teknik </a:t>
            </a:r>
            <a:br>
              <a:rPr lang="tr-TR" sz="2400" b="1" dirty="0">
                <a:solidFill>
                  <a:srgbClr val="7030A0"/>
                </a:solidFill>
                <a:latin typeface="Comic Sans MS" panose="030F0702030302020204" pitchFamily="66" charset="0"/>
              </a:rPr>
            </a:br>
            <a:r>
              <a:rPr lang="tr-TR" sz="2400" b="1" dirty="0">
                <a:solidFill>
                  <a:srgbClr val="7030A0"/>
                </a:solidFill>
                <a:latin typeface="Comic Sans MS" panose="030F0702030302020204" pitchFamily="66" charset="0"/>
              </a:rPr>
              <a:t>ressamlığı, restorasyon, </a:t>
            </a:r>
            <a:br>
              <a:rPr lang="tr-TR" sz="2400" b="1" dirty="0">
                <a:solidFill>
                  <a:srgbClr val="7030A0"/>
                </a:solidFill>
                <a:latin typeface="Comic Sans MS" panose="030F0702030302020204" pitchFamily="66" charset="0"/>
              </a:rPr>
            </a:br>
            <a:r>
              <a:rPr lang="tr-TR" sz="2400" b="1" dirty="0">
                <a:solidFill>
                  <a:srgbClr val="7030A0"/>
                </a:solidFill>
                <a:latin typeface="Comic Sans MS" panose="030F0702030302020204" pitchFamily="66" charset="0"/>
              </a:rPr>
              <a:t>statik yapı teknik ressamlığı, </a:t>
            </a:r>
            <a:br>
              <a:rPr lang="tr-TR" sz="2400" b="1" dirty="0">
                <a:solidFill>
                  <a:srgbClr val="7030A0"/>
                </a:solidFill>
                <a:latin typeface="Comic Sans MS" panose="030F0702030302020204" pitchFamily="66" charset="0"/>
              </a:rPr>
            </a:br>
            <a:r>
              <a:rPr lang="tr-TR" sz="2400" b="1" dirty="0">
                <a:solidFill>
                  <a:srgbClr val="7030A0"/>
                </a:solidFill>
                <a:latin typeface="Comic Sans MS" panose="030F0702030302020204" pitchFamily="66" charset="0"/>
              </a:rPr>
              <a:t>yapı iç mekân dekorasyonu, </a:t>
            </a:r>
            <a:br>
              <a:rPr lang="tr-TR" sz="2400" b="1" dirty="0">
                <a:solidFill>
                  <a:srgbClr val="7030A0"/>
                </a:solidFill>
                <a:latin typeface="Comic Sans MS" panose="030F0702030302020204" pitchFamily="66" charset="0"/>
              </a:rPr>
            </a:br>
            <a:r>
              <a:rPr lang="tr-TR" sz="2400" b="1" dirty="0">
                <a:solidFill>
                  <a:srgbClr val="7030A0"/>
                </a:solidFill>
                <a:latin typeface="Comic Sans MS" panose="030F0702030302020204" pitchFamily="66" charset="0"/>
              </a:rPr>
              <a:t>yapı yalıtımı, yapı yüzey kaplama dallarının yeterliklerini kazandırmaya yönelik eğitim ve öğretim verilen alandır.</a:t>
            </a:r>
            <a:br>
              <a:rPr lang="tr-TR" sz="2400" b="1" dirty="0">
                <a:solidFill>
                  <a:srgbClr val="7030A0"/>
                </a:solidFill>
                <a:latin typeface="Comic Sans MS" panose="030F0702030302020204" pitchFamily="66" charset="0"/>
              </a:rPr>
            </a:br>
            <a:br>
              <a:rPr lang="tr-TR" sz="2800" b="1" dirty="0">
                <a:solidFill>
                  <a:srgbClr val="C00000"/>
                </a:solidFill>
                <a:latin typeface="Comic Sans MS" panose="030F0702030302020204" pitchFamily="66" charset="0"/>
              </a:rPr>
            </a:br>
            <a:br>
              <a:rPr lang="tr-TR" sz="2800" dirty="0"/>
            </a:br>
            <a:endParaRPr lang="tr-TR" altLang="tr-TR" sz="2800" b="1" dirty="0">
              <a:solidFill>
                <a:srgbClr val="7030A0"/>
              </a:solidFill>
              <a:latin typeface="Comic Sans MS" pitchFamily="66" charset="0"/>
            </a:endParaRPr>
          </a:p>
        </p:txBody>
      </p:sp>
      <p:pic>
        <p:nvPicPr>
          <p:cNvPr id="3" name="Resim 2">
            <a:extLst>
              <a:ext uri="{FF2B5EF4-FFF2-40B4-BE49-F238E27FC236}">
                <a16:creationId xmlns:a16="http://schemas.microsoft.com/office/drawing/2014/main" id="{6B86EFE0-ABB8-4B4C-90D2-50F408FA9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700808"/>
            <a:ext cx="3229620" cy="2880320"/>
          </a:xfrm>
          <a:prstGeom prst="rect">
            <a:avLst/>
          </a:prstGeom>
          <a:ln>
            <a:noFill/>
          </a:ln>
          <a:effectLst>
            <a:softEdge rad="112500"/>
          </a:effectLst>
        </p:spPr>
      </p:pic>
    </p:spTree>
    <p:extLst>
      <p:ext uri="{BB962C8B-B14F-4D97-AF65-F5344CB8AC3E}">
        <p14:creationId xmlns:p14="http://schemas.microsoft.com/office/powerpoint/2010/main" val="8956717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1264</TotalTime>
  <Words>383</Words>
  <Application>Microsoft Office PowerPoint</Application>
  <PresentationFormat>Ekran Gösterisi (4:3)</PresentationFormat>
  <Paragraphs>154</Paragraphs>
  <Slides>22</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22</vt:i4>
      </vt:variant>
    </vt:vector>
  </HeadingPairs>
  <TitlesOfParts>
    <vt:vector size="28" baseType="lpstr">
      <vt:lpstr>Arial</vt:lpstr>
      <vt:lpstr>Comic Sans MS</vt:lpstr>
      <vt:lpstr>Gill Sans MT</vt:lpstr>
      <vt:lpstr>Verdana</vt:lpstr>
      <vt:lpstr>Wingdings 2</vt:lpstr>
      <vt:lpstr>Gündönümü</vt:lpstr>
      <vt:lpstr>LİSEYE BAŞLIYORUM HANGİ OKUL?    </vt:lpstr>
      <vt:lpstr>LİSELER *AKADEMİK LİSELER -Temel Lise -Anadolu Lisesi -Fen Lisesi -Sosyal Bilimler Lisesi  *MESLEKİ ve TEKNİK ANADOLU LİSELERİ -Ticaret Meslek Lisesi -Turizm ve Otelcilik Meslek Lisesi -Endüstri Meslek Lisesi -Kız Meslek Lisesi -Sağlık Meslek Lisesi       </vt:lpstr>
      <vt:lpstr> </vt:lpstr>
      <vt:lpstr> Okulumuz; kariyerli ve seçkin öğretmen ve idari kadrosuyla, çağdaş eğitim araç gereçleriyle donatılmış eğitim ortamlarında;                                     üç farklı alanda, öğrencilerini hem saygın ve         popüler mesleklere hem  de  istedikleri                                       üniversitelere                                       hazırlayan eğitim                                       imkanları                                         sağlamaktadır </vt:lpstr>
      <vt:lpstr>PowerPoint Sunusu</vt:lpstr>
      <vt:lpstr>PowerPoint Sunusu</vt:lpstr>
      <vt:lpstr> ELEKTRİK ELEKTRONİK TEKNOLOJİSİ ALANI Elektrik-elektronik teknolojisi alanı içinde yer alan dalların yeterliklerini kazandırmaya yönelik; doğru ve alternatif akım makinelerinin sarımı ile bakım ve onarımı, büro makinelerinin bakım ve onarımı, elektrik tesisatlarının çekilmesi ve panoların montajı, elektrikli ev aletlerinin bakım ve onarımı, elektromekanik taşıyıcıların bakım ve onarımı, endüstriyel tesislerin elektrik-elektronik sistemlerinin bakım ve onarımı, görüntü ve ses sistemlerinin kurulumu ve bakımı, güvenlik sistemlerinin kurulumu ve bakımı, haberleşme sistemlerinin kurulumu ve bakımı ve yüksek gerilim sistemlerinin kurulumu ve bakımı ile ilgili yeterliklerin kazandırılmasına yönelik eğitim ve öğretim verilen alandır.  </vt:lpstr>
      <vt:lpstr>Elektrik elektronik teknolojisi alan mezunları *Üniversite eğitimlerine devam edebilirler, *Kendi işyerlerini açabilirler.  1. Elektrik makineleri bobin sarım atölyelerinde, 2. Büro makineleri teknik servislerinde, 3. Elektrik tesisatçılarında, 4. Elektrik pano kurulum atölyelerinde, 5. Asansör ve yürüyen merdiven teknik servislerinde, 6. Elektrikli ev aletleri teknik servislerinde, 7. Güvenlik sistemleri teknik servislerinde, 8. Haberleşme ve iletişim cihazları teknik servislerinde, 9. Televizyon ve radyo tamir atölyelerinde, 10. Seslendirme ve ışık sistemleri teknik servisinde, 11. Endüstriyel fabrika ve atölyelerde, 12. Yüksek gerilim proje taahhüt firmalarında, 13. Elektrik tesisatı proje taahhüt firmalarında vb. yerlerde çalışabilirler.</vt:lpstr>
      <vt:lpstr>İNŞAAT TEKNOLOJİSİ ALANI İnşaat teknolojisi alanı içinde yer alan ahşap yapı sistemleri, betonarme yapı sistemleri, beton-çimento ve zemin teknolojisi,  cephe sistemleri, çatı  sistemleri, çelik yapı  teknik ressamlığı, iç  mekân teknik ressamlığı,  mimari yapı teknik  ressamlığı, restorasyon,  statik yapı teknik ressamlığı,  yapı iç mekân dekorasyonu,  yapı yalıtımı, yapı yüzey kaplama dallarının yeterliklerini kazandırmaya yönelik eğitim ve öğretim verilen alandır.   </vt:lpstr>
      <vt:lpstr>İNŞAAT TEKNOLOJİSİ ÇALIŞMA ALANLARI İnşaat teknolojisi alanından  mezun olan öğrenciler,  seçtikleri dal/meslekte  kazandıkları yeterlikler  doğrultusunda; Devlet  Su İşleri, Türkiye  Cumhuriyeti Kara Yolları,  belediyeler, İller Bankası,  bayındırlık hizmetleri, hava yolları, petrol araştırma firmaları, inşaat mühendisliği büroları, PVC imalat ve montaj sektörü, cephe sistemleri sektörü, yalıtım sektörü, çatı sistemleri sektörü, kalıp sistemleri sektörü, öngerilmeli beton ve betonarme sektörü, </vt:lpstr>
      <vt:lpstr>İNŞAAT TEKNOLOJİSİ ÇALIŞMA ALANLARI Ahşap ev sektörü, restorasyon  firmaları, Dolmabahçe Sarayı  teknik hizmetler, çimento  fabrikaları, yapı dekorasyon  sektörü, seramik, granit ve mermer sektörü, kil ve killi ürünler sektörü, maket sektörü, inşaat demiri sektörü, zemin teknolojileri sektörü, çelik yapı sektörü, millî saraylar, Topkapı Sarayı, prefabrik yapı sektörü, ahşap doğrama atölyeleri, beton santralleri, inşaat laboratuvarları, yapımcı inşaat firmaları, yapı denetim firmaları, mimarlık büroları vb. yerlerde çalışabilirler. *Üniversite eğitimlerine devam edebilirler. *Kendi işyerlerini açabilirler.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asd</cp:lastModifiedBy>
  <cp:revision>197</cp:revision>
  <dcterms:created xsi:type="dcterms:W3CDTF">2013-08-21T19:17:07Z</dcterms:created>
  <dcterms:modified xsi:type="dcterms:W3CDTF">2018-01-25T13:27:52Z</dcterms:modified>
</cp:coreProperties>
</file>